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32"/>
  </p:notesMasterIdLst>
  <p:sldIdLst>
    <p:sldId id="259" r:id="rId2"/>
    <p:sldId id="536" r:id="rId3"/>
    <p:sldId id="537" r:id="rId4"/>
    <p:sldId id="258" r:id="rId5"/>
    <p:sldId id="260" r:id="rId6"/>
    <p:sldId id="261" r:id="rId7"/>
    <p:sldId id="262" r:id="rId8"/>
    <p:sldId id="263" r:id="rId9"/>
    <p:sldId id="296" r:id="rId10"/>
    <p:sldId id="297"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8" r:id="rId38"/>
    <p:sldId id="477" r:id="rId39"/>
    <p:sldId id="480" r:id="rId40"/>
    <p:sldId id="555" r:id="rId41"/>
    <p:sldId id="556" r:id="rId42"/>
    <p:sldId id="557" r:id="rId43"/>
    <p:sldId id="566" r:id="rId44"/>
    <p:sldId id="567" r:id="rId45"/>
    <p:sldId id="568" r:id="rId46"/>
    <p:sldId id="569" r:id="rId47"/>
    <p:sldId id="571" r:id="rId48"/>
    <p:sldId id="572" r:id="rId49"/>
    <p:sldId id="586" r:id="rId50"/>
    <p:sldId id="573" r:id="rId51"/>
    <p:sldId id="574" r:id="rId52"/>
    <p:sldId id="575" r:id="rId53"/>
    <p:sldId id="576" r:id="rId54"/>
    <p:sldId id="577" r:id="rId55"/>
    <p:sldId id="578" r:id="rId56"/>
    <p:sldId id="579" r:id="rId57"/>
    <p:sldId id="580" r:id="rId58"/>
    <p:sldId id="581" r:id="rId59"/>
    <p:sldId id="538" r:id="rId60"/>
    <p:sldId id="484" r:id="rId61"/>
    <p:sldId id="504" r:id="rId62"/>
    <p:sldId id="505" r:id="rId63"/>
    <p:sldId id="506" r:id="rId64"/>
    <p:sldId id="314" r:id="rId65"/>
    <p:sldId id="315" r:id="rId66"/>
    <p:sldId id="316" r:id="rId67"/>
    <p:sldId id="510" r:id="rId68"/>
    <p:sldId id="509" r:id="rId69"/>
    <p:sldId id="508" r:id="rId70"/>
    <p:sldId id="539" r:id="rId71"/>
    <p:sldId id="540" r:id="rId72"/>
    <p:sldId id="541" r:id="rId73"/>
    <p:sldId id="493" r:id="rId74"/>
    <p:sldId id="494" r:id="rId75"/>
    <p:sldId id="495" r:id="rId76"/>
    <p:sldId id="496" r:id="rId77"/>
    <p:sldId id="497" r:id="rId78"/>
    <p:sldId id="498" r:id="rId79"/>
    <p:sldId id="500" r:id="rId80"/>
    <p:sldId id="542" r:id="rId81"/>
    <p:sldId id="543" r:id="rId82"/>
    <p:sldId id="544" r:id="rId83"/>
    <p:sldId id="545" r:id="rId84"/>
    <p:sldId id="546" r:id="rId85"/>
    <p:sldId id="547" r:id="rId86"/>
    <p:sldId id="548" r:id="rId87"/>
    <p:sldId id="549" r:id="rId88"/>
    <p:sldId id="550" r:id="rId89"/>
    <p:sldId id="551" r:id="rId90"/>
    <p:sldId id="501" r:id="rId91"/>
    <p:sldId id="499" r:id="rId92"/>
    <p:sldId id="502" r:id="rId93"/>
    <p:sldId id="503" r:id="rId94"/>
    <p:sldId id="511" r:id="rId95"/>
    <p:sldId id="336" r:id="rId96"/>
    <p:sldId id="337" r:id="rId97"/>
    <p:sldId id="583" r:id="rId98"/>
    <p:sldId id="584" r:id="rId99"/>
    <p:sldId id="512" r:id="rId100"/>
    <p:sldId id="513" r:id="rId101"/>
    <p:sldId id="514" r:id="rId102"/>
    <p:sldId id="585" r:id="rId103"/>
    <p:sldId id="515" r:id="rId104"/>
    <p:sldId id="516" r:id="rId105"/>
    <p:sldId id="517" r:id="rId106"/>
    <p:sldId id="518" r:id="rId107"/>
    <p:sldId id="519" r:id="rId108"/>
    <p:sldId id="520" r:id="rId109"/>
    <p:sldId id="521" r:id="rId110"/>
    <p:sldId id="522" r:id="rId111"/>
    <p:sldId id="523" r:id="rId112"/>
    <p:sldId id="524" r:id="rId113"/>
    <p:sldId id="525" r:id="rId114"/>
    <p:sldId id="526" r:id="rId115"/>
    <p:sldId id="527" r:id="rId116"/>
    <p:sldId id="587" r:id="rId117"/>
    <p:sldId id="528" r:id="rId118"/>
    <p:sldId id="529" r:id="rId119"/>
    <p:sldId id="530" r:id="rId120"/>
    <p:sldId id="531" r:id="rId121"/>
    <p:sldId id="532" r:id="rId122"/>
    <p:sldId id="533" r:id="rId123"/>
    <p:sldId id="534" r:id="rId124"/>
    <p:sldId id="535" r:id="rId125"/>
    <p:sldId id="290" r:id="rId126"/>
    <p:sldId id="291" r:id="rId127"/>
    <p:sldId id="292" r:id="rId128"/>
    <p:sldId id="293" r:id="rId129"/>
    <p:sldId id="294" r:id="rId130"/>
    <p:sldId id="295"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3A2C9-DA6E-4F44-8968-58251094FD08}" type="datetimeFigureOut">
              <a:rPr lang="en-IN" smtClean="0"/>
              <a:t>22-08-2024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0986E-7F5F-421E-9F61-E312713F3E9A}" type="slidenum">
              <a:rPr lang="en-IN" smtClean="0"/>
              <a:t>‹#›</a:t>
            </a:fld>
            <a:endParaRPr lang="en-IN"/>
          </a:p>
        </p:txBody>
      </p:sp>
    </p:spTree>
    <p:extLst>
      <p:ext uri="{BB962C8B-B14F-4D97-AF65-F5344CB8AC3E}">
        <p14:creationId xmlns:p14="http://schemas.microsoft.com/office/powerpoint/2010/main" val="13041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71F3-8B49-F51A-B91D-F05E6B4D8B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EDEEBB-9693-B1EB-5C83-5BAE8C0BF4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DB0C4E-4A04-C8C1-31C0-D0BDAA6BCE39}"/>
              </a:ext>
            </a:extLst>
          </p:cNvPr>
          <p:cNvSpPr>
            <a:spLocks noGrp="1"/>
          </p:cNvSpPr>
          <p:nvPr>
            <p:ph type="dt" sz="half" idx="10"/>
          </p:nvPr>
        </p:nvSpPr>
        <p:spPr/>
        <p:txBody>
          <a:bodyPr/>
          <a:lstStyle/>
          <a:p>
            <a:fld id="{F805DB6D-34F7-4375-8473-444EE3A493B6}" type="datetimeFigureOut">
              <a:rPr lang="en-IN" smtClean="0"/>
              <a:t>22-08-2024</a:t>
            </a:fld>
            <a:endParaRPr lang="en-IN"/>
          </a:p>
        </p:txBody>
      </p:sp>
      <p:sp>
        <p:nvSpPr>
          <p:cNvPr id="5" name="Footer Placeholder 4">
            <a:extLst>
              <a:ext uri="{FF2B5EF4-FFF2-40B4-BE49-F238E27FC236}">
                <a16:creationId xmlns:a16="http://schemas.microsoft.com/office/drawing/2014/main" id="{C369CC4C-8160-B44F-F4CC-99E6E3FA5E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149211-151E-E03E-56DE-12D40F6046FE}"/>
              </a:ext>
            </a:extLst>
          </p:cNvPr>
          <p:cNvSpPr>
            <a:spLocks noGrp="1"/>
          </p:cNvSpPr>
          <p:nvPr>
            <p:ph type="sldNum" sz="quarter" idx="12"/>
          </p:nvPr>
        </p:nvSpPr>
        <p:spPr/>
        <p:txBody>
          <a:bodyPr/>
          <a:lstStyle/>
          <a:p>
            <a:fld id="{E24BCC3E-C580-445E-8399-8B16F13129DF}" type="slidenum">
              <a:rPr lang="en-IN" smtClean="0"/>
              <a:t>‹#›</a:t>
            </a:fld>
            <a:endParaRPr lang="en-IN"/>
          </a:p>
        </p:txBody>
      </p:sp>
    </p:spTree>
    <p:extLst>
      <p:ext uri="{BB962C8B-B14F-4D97-AF65-F5344CB8AC3E}">
        <p14:creationId xmlns:p14="http://schemas.microsoft.com/office/powerpoint/2010/main" val="343885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54BF-E6F2-A2E6-0DC7-CF4CDB6A80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0F5838-FE32-A537-B3B0-919E74B0DE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EBC122-1543-23DC-9DBA-5C9AA90E6FAF}"/>
              </a:ext>
            </a:extLst>
          </p:cNvPr>
          <p:cNvSpPr>
            <a:spLocks noGrp="1"/>
          </p:cNvSpPr>
          <p:nvPr>
            <p:ph type="dt" sz="half" idx="10"/>
          </p:nvPr>
        </p:nvSpPr>
        <p:spPr/>
        <p:txBody>
          <a:bodyPr/>
          <a:lstStyle/>
          <a:p>
            <a:fld id="{F805DB6D-34F7-4375-8473-444EE3A493B6}" type="datetimeFigureOut">
              <a:rPr lang="en-IN" smtClean="0"/>
              <a:t>22-08-2024</a:t>
            </a:fld>
            <a:endParaRPr lang="en-IN"/>
          </a:p>
        </p:txBody>
      </p:sp>
      <p:sp>
        <p:nvSpPr>
          <p:cNvPr id="5" name="Footer Placeholder 4">
            <a:extLst>
              <a:ext uri="{FF2B5EF4-FFF2-40B4-BE49-F238E27FC236}">
                <a16:creationId xmlns:a16="http://schemas.microsoft.com/office/drawing/2014/main" id="{5A285159-38AC-FCDF-8B69-95D4171615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7BBBB0-0725-C7DF-427F-1A33946440B7}"/>
              </a:ext>
            </a:extLst>
          </p:cNvPr>
          <p:cNvSpPr>
            <a:spLocks noGrp="1"/>
          </p:cNvSpPr>
          <p:nvPr>
            <p:ph type="sldNum" sz="quarter" idx="12"/>
          </p:nvPr>
        </p:nvSpPr>
        <p:spPr/>
        <p:txBody>
          <a:bodyPr/>
          <a:lstStyle/>
          <a:p>
            <a:fld id="{E24BCC3E-C580-445E-8399-8B16F13129DF}" type="slidenum">
              <a:rPr lang="en-IN" smtClean="0"/>
              <a:t>‹#›</a:t>
            </a:fld>
            <a:endParaRPr lang="en-IN"/>
          </a:p>
        </p:txBody>
      </p:sp>
    </p:spTree>
    <p:extLst>
      <p:ext uri="{BB962C8B-B14F-4D97-AF65-F5344CB8AC3E}">
        <p14:creationId xmlns:p14="http://schemas.microsoft.com/office/powerpoint/2010/main" val="440743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D76ABF-8049-6134-2F57-3497308440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340813-66AA-E5DC-9C74-53EF2B741B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D17B1B-30AE-315F-0AE0-A54DDDB6D68C}"/>
              </a:ext>
            </a:extLst>
          </p:cNvPr>
          <p:cNvSpPr>
            <a:spLocks noGrp="1"/>
          </p:cNvSpPr>
          <p:nvPr>
            <p:ph type="dt" sz="half" idx="10"/>
          </p:nvPr>
        </p:nvSpPr>
        <p:spPr/>
        <p:txBody>
          <a:bodyPr/>
          <a:lstStyle/>
          <a:p>
            <a:fld id="{F805DB6D-34F7-4375-8473-444EE3A493B6}" type="datetimeFigureOut">
              <a:rPr lang="en-IN" smtClean="0"/>
              <a:t>22-08-2024</a:t>
            </a:fld>
            <a:endParaRPr lang="en-IN"/>
          </a:p>
        </p:txBody>
      </p:sp>
      <p:sp>
        <p:nvSpPr>
          <p:cNvPr id="5" name="Footer Placeholder 4">
            <a:extLst>
              <a:ext uri="{FF2B5EF4-FFF2-40B4-BE49-F238E27FC236}">
                <a16:creationId xmlns:a16="http://schemas.microsoft.com/office/drawing/2014/main" id="{9BCC1751-A821-73B4-5F03-E9F6ED81BA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DDFAFE-788E-7030-33C3-91A66CF6F6F2}"/>
              </a:ext>
            </a:extLst>
          </p:cNvPr>
          <p:cNvSpPr>
            <a:spLocks noGrp="1"/>
          </p:cNvSpPr>
          <p:nvPr>
            <p:ph type="sldNum" sz="quarter" idx="12"/>
          </p:nvPr>
        </p:nvSpPr>
        <p:spPr/>
        <p:txBody>
          <a:bodyPr/>
          <a:lstStyle/>
          <a:p>
            <a:fld id="{E24BCC3E-C580-445E-8399-8B16F13129DF}" type="slidenum">
              <a:rPr lang="en-IN" smtClean="0"/>
              <a:t>‹#›</a:t>
            </a:fld>
            <a:endParaRPr lang="en-IN"/>
          </a:p>
        </p:txBody>
      </p:sp>
    </p:spTree>
    <p:extLst>
      <p:ext uri="{BB962C8B-B14F-4D97-AF65-F5344CB8AC3E}">
        <p14:creationId xmlns:p14="http://schemas.microsoft.com/office/powerpoint/2010/main" val="56561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24E9-EB5A-8E0E-7A9F-D40097167D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0408D9-BC03-62C1-16BE-235922A6C5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7709C1-15D1-03D3-D69D-A7874AB8ADF7}"/>
              </a:ext>
            </a:extLst>
          </p:cNvPr>
          <p:cNvSpPr>
            <a:spLocks noGrp="1"/>
          </p:cNvSpPr>
          <p:nvPr>
            <p:ph type="dt" sz="half" idx="10"/>
          </p:nvPr>
        </p:nvSpPr>
        <p:spPr/>
        <p:txBody>
          <a:bodyPr/>
          <a:lstStyle/>
          <a:p>
            <a:fld id="{F805DB6D-34F7-4375-8473-444EE3A493B6}" type="datetimeFigureOut">
              <a:rPr lang="en-IN" smtClean="0"/>
              <a:t>22-08-2024</a:t>
            </a:fld>
            <a:endParaRPr lang="en-IN"/>
          </a:p>
        </p:txBody>
      </p:sp>
      <p:sp>
        <p:nvSpPr>
          <p:cNvPr id="5" name="Footer Placeholder 4">
            <a:extLst>
              <a:ext uri="{FF2B5EF4-FFF2-40B4-BE49-F238E27FC236}">
                <a16:creationId xmlns:a16="http://schemas.microsoft.com/office/drawing/2014/main" id="{E3F05AAE-3C00-3307-C5E8-FE317891C3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DE1AEE-2CCC-4FE2-AC2E-330F2471686E}"/>
              </a:ext>
            </a:extLst>
          </p:cNvPr>
          <p:cNvSpPr>
            <a:spLocks noGrp="1"/>
          </p:cNvSpPr>
          <p:nvPr>
            <p:ph type="sldNum" sz="quarter" idx="12"/>
          </p:nvPr>
        </p:nvSpPr>
        <p:spPr/>
        <p:txBody>
          <a:bodyPr/>
          <a:lstStyle/>
          <a:p>
            <a:fld id="{E24BCC3E-C580-445E-8399-8B16F13129DF}" type="slidenum">
              <a:rPr lang="en-IN" smtClean="0"/>
              <a:t>‹#›</a:t>
            </a:fld>
            <a:endParaRPr lang="en-IN"/>
          </a:p>
        </p:txBody>
      </p:sp>
    </p:spTree>
    <p:extLst>
      <p:ext uri="{BB962C8B-B14F-4D97-AF65-F5344CB8AC3E}">
        <p14:creationId xmlns:p14="http://schemas.microsoft.com/office/powerpoint/2010/main" val="930706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CE8D-17C1-811B-428D-20CB616516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D26CBB4-3E52-3484-9E09-87296ABB60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97A37D-554C-42F2-513A-0AE9889474E3}"/>
              </a:ext>
            </a:extLst>
          </p:cNvPr>
          <p:cNvSpPr>
            <a:spLocks noGrp="1"/>
          </p:cNvSpPr>
          <p:nvPr>
            <p:ph type="dt" sz="half" idx="10"/>
          </p:nvPr>
        </p:nvSpPr>
        <p:spPr/>
        <p:txBody>
          <a:bodyPr/>
          <a:lstStyle/>
          <a:p>
            <a:fld id="{F805DB6D-34F7-4375-8473-444EE3A493B6}" type="datetimeFigureOut">
              <a:rPr lang="en-IN" smtClean="0"/>
              <a:t>22-08-2024</a:t>
            </a:fld>
            <a:endParaRPr lang="en-IN"/>
          </a:p>
        </p:txBody>
      </p:sp>
      <p:sp>
        <p:nvSpPr>
          <p:cNvPr id="5" name="Footer Placeholder 4">
            <a:extLst>
              <a:ext uri="{FF2B5EF4-FFF2-40B4-BE49-F238E27FC236}">
                <a16:creationId xmlns:a16="http://schemas.microsoft.com/office/drawing/2014/main" id="{0907B40F-3311-6C7E-C423-BFA405FAE4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CFC142-6D02-3375-0F37-CFEE0A3BB59A}"/>
              </a:ext>
            </a:extLst>
          </p:cNvPr>
          <p:cNvSpPr>
            <a:spLocks noGrp="1"/>
          </p:cNvSpPr>
          <p:nvPr>
            <p:ph type="sldNum" sz="quarter" idx="12"/>
          </p:nvPr>
        </p:nvSpPr>
        <p:spPr/>
        <p:txBody>
          <a:bodyPr/>
          <a:lstStyle/>
          <a:p>
            <a:fld id="{E24BCC3E-C580-445E-8399-8B16F13129DF}" type="slidenum">
              <a:rPr lang="en-IN" smtClean="0"/>
              <a:t>‹#›</a:t>
            </a:fld>
            <a:endParaRPr lang="en-IN"/>
          </a:p>
        </p:txBody>
      </p:sp>
    </p:spTree>
    <p:extLst>
      <p:ext uri="{BB962C8B-B14F-4D97-AF65-F5344CB8AC3E}">
        <p14:creationId xmlns:p14="http://schemas.microsoft.com/office/powerpoint/2010/main" val="172126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29DE-0948-DC39-99E8-71095E2B93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F40F20-31FF-9433-7850-FE13C04C6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D70A99-1FC2-693F-3FDF-76E1683759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CD06F1-C692-0C47-9B6A-04A94559A847}"/>
              </a:ext>
            </a:extLst>
          </p:cNvPr>
          <p:cNvSpPr>
            <a:spLocks noGrp="1"/>
          </p:cNvSpPr>
          <p:nvPr>
            <p:ph type="dt" sz="half" idx="10"/>
          </p:nvPr>
        </p:nvSpPr>
        <p:spPr/>
        <p:txBody>
          <a:bodyPr/>
          <a:lstStyle/>
          <a:p>
            <a:fld id="{F805DB6D-34F7-4375-8473-444EE3A493B6}" type="datetimeFigureOut">
              <a:rPr lang="en-IN" smtClean="0"/>
              <a:t>22-08-2024</a:t>
            </a:fld>
            <a:endParaRPr lang="en-IN"/>
          </a:p>
        </p:txBody>
      </p:sp>
      <p:sp>
        <p:nvSpPr>
          <p:cNvPr id="6" name="Footer Placeholder 5">
            <a:extLst>
              <a:ext uri="{FF2B5EF4-FFF2-40B4-BE49-F238E27FC236}">
                <a16:creationId xmlns:a16="http://schemas.microsoft.com/office/drawing/2014/main" id="{88AFDB05-8960-5608-008D-39E9C93157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5A6F04-4882-1001-1D63-A9F0534D0E39}"/>
              </a:ext>
            </a:extLst>
          </p:cNvPr>
          <p:cNvSpPr>
            <a:spLocks noGrp="1"/>
          </p:cNvSpPr>
          <p:nvPr>
            <p:ph type="sldNum" sz="quarter" idx="12"/>
          </p:nvPr>
        </p:nvSpPr>
        <p:spPr/>
        <p:txBody>
          <a:bodyPr/>
          <a:lstStyle/>
          <a:p>
            <a:fld id="{E24BCC3E-C580-445E-8399-8B16F13129DF}" type="slidenum">
              <a:rPr lang="en-IN" smtClean="0"/>
              <a:t>‹#›</a:t>
            </a:fld>
            <a:endParaRPr lang="en-IN"/>
          </a:p>
        </p:txBody>
      </p:sp>
    </p:spTree>
    <p:extLst>
      <p:ext uri="{BB962C8B-B14F-4D97-AF65-F5344CB8AC3E}">
        <p14:creationId xmlns:p14="http://schemas.microsoft.com/office/powerpoint/2010/main" val="987215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19B0-521C-3496-36B3-CBACECA998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08523F-72D2-7609-3A25-F6B68BCB67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AA16F9-88BB-71FB-2E9F-A8FBBB62F5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572274B-8F65-0D5C-FA68-C2A31472A7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65DE76-8694-D5F4-5DB6-AEE42AA30D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EED94B-E0F3-10C6-598D-37CBCC7BA55F}"/>
              </a:ext>
            </a:extLst>
          </p:cNvPr>
          <p:cNvSpPr>
            <a:spLocks noGrp="1"/>
          </p:cNvSpPr>
          <p:nvPr>
            <p:ph type="dt" sz="half" idx="10"/>
          </p:nvPr>
        </p:nvSpPr>
        <p:spPr/>
        <p:txBody>
          <a:bodyPr/>
          <a:lstStyle/>
          <a:p>
            <a:fld id="{F805DB6D-34F7-4375-8473-444EE3A493B6}" type="datetimeFigureOut">
              <a:rPr lang="en-IN" smtClean="0"/>
              <a:t>22-08-2024</a:t>
            </a:fld>
            <a:endParaRPr lang="en-IN"/>
          </a:p>
        </p:txBody>
      </p:sp>
      <p:sp>
        <p:nvSpPr>
          <p:cNvPr id="8" name="Footer Placeholder 7">
            <a:extLst>
              <a:ext uri="{FF2B5EF4-FFF2-40B4-BE49-F238E27FC236}">
                <a16:creationId xmlns:a16="http://schemas.microsoft.com/office/drawing/2014/main" id="{7654F6BF-74CA-F3DE-E0C1-FE23F12B17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73AA95-DA93-EECC-F8EB-77183545899D}"/>
              </a:ext>
            </a:extLst>
          </p:cNvPr>
          <p:cNvSpPr>
            <a:spLocks noGrp="1"/>
          </p:cNvSpPr>
          <p:nvPr>
            <p:ph type="sldNum" sz="quarter" idx="12"/>
          </p:nvPr>
        </p:nvSpPr>
        <p:spPr/>
        <p:txBody>
          <a:bodyPr/>
          <a:lstStyle/>
          <a:p>
            <a:fld id="{E24BCC3E-C580-445E-8399-8B16F13129DF}" type="slidenum">
              <a:rPr lang="en-IN" smtClean="0"/>
              <a:t>‹#›</a:t>
            </a:fld>
            <a:endParaRPr lang="en-IN"/>
          </a:p>
        </p:txBody>
      </p:sp>
    </p:spTree>
    <p:extLst>
      <p:ext uri="{BB962C8B-B14F-4D97-AF65-F5344CB8AC3E}">
        <p14:creationId xmlns:p14="http://schemas.microsoft.com/office/powerpoint/2010/main" val="2508814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8D419-ABF7-95E4-7891-2AAAD5EF5D1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AF8C1DB-EB8B-3AD2-D80D-382EED7EFA90}"/>
              </a:ext>
            </a:extLst>
          </p:cNvPr>
          <p:cNvSpPr>
            <a:spLocks noGrp="1"/>
          </p:cNvSpPr>
          <p:nvPr>
            <p:ph type="dt" sz="half" idx="10"/>
          </p:nvPr>
        </p:nvSpPr>
        <p:spPr/>
        <p:txBody>
          <a:bodyPr/>
          <a:lstStyle/>
          <a:p>
            <a:fld id="{F805DB6D-34F7-4375-8473-444EE3A493B6}" type="datetimeFigureOut">
              <a:rPr lang="en-IN" smtClean="0"/>
              <a:t>22-08-2024</a:t>
            </a:fld>
            <a:endParaRPr lang="en-IN"/>
          </a:p>
        </p:txBody>
      </p:sp>
      <p:sp>
        <p:nvSpPr>
          <p:cNvPr id="4" name="Footer Placeholder 3">
            <a:extLst>
              <a:ext uri="{FF2B5EF4-FFF2-40B4-BE49-F238E27FC236}">
                <a16:creationId xmlns:a16="http://schemas.microsoft.com/office/drawing/2014/main" id="{09D49081-17E4-A29F-AC04-EC51F55953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DA235A-66A8-D763-87AC-96939E2F099B}"/>
              </a:ext>
            </a:extLst>
          </p:cNvPr>
          <p:cNvSpPr>
            <a:spLocks noGrp="1"/>
          </p:cNvSpPr>
          <p:nvPr>
            <p:ph type="sldNum" sz="quarter" idx="12"/>
          </p:nvPr>
        </p:nvSpPr>
        <p:spPr/>
        <p:txBody>
          <a:bodyPr/>
          <a:lstStyle/>
          <a:p>
            <a:fld id="{E24BCC3E-C580-445E-8399-8B16F13129DF}" type="slidenum">
              <a:rPr lang="en-IN" smtClean="0"/>
              <a:t>‹#›</a:t>
            </a:fld>
            <a:endParaRPr lang="en-IN"/>
          </a:p>
        </p:txBody>
      </p:sp>
    </p:spTree>
    <p:extLst>
      <p:ext uri="{BB962C8B-B14F-4D97-AF65-F5344CB8AC3E}">
        <p14:creationId xmlns:p14="http://schemas.microsoft.com/office/powerpoint/2010/main" val="3022891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59DB45-B21F-D7F3-82C9-D805D79338F7}"/>
              </a:ext>
            </a:extLst>
          </p:cNvPr>
          <p:cNvSpPr>
            <a:spLocks noGrp="1"/>
          </p:cNvSpPr>
          <p:nvPr>
            <p:ph type="dt" sz="half" idx="10"/>
          </p:nvPr>
        </p:nvSpPr>
        <p:spPr/>
        <p:txBody>
          <a:bodyPr/>
          <a:lstStyle/>
          <a:p>
            <a:fld id="{F805DB6D-34F7-4375-8473-444EE3A493B6}" type="datetimeFigureOut">
              <a:rPr lang="en-IN" smtClean="0"/>
              <a:t>22-08-2024</a:t>
            </a:fld>
            <a:endParaRPr lang="en-IN"/>
          </a:p>
        </p:txBody>
      </p:sp>
      <p:sp>
        <p:nvSpPr>
          <p:cNvPr id="3" name="Footer Placeholder 2">
            <a:extLst>
              <a:ext uri="{FF2B5EF4-FFF2-40B4-BE49-F238E27FC236}">
                <a16:creationId xmlns:a16="http://schemas.microsoft.com/office/drawing/2014/main" id="{3BA4061D-3BEA-086B-C836-136E00CF9C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7C48FDA-7700-60D6-58A1-80CD8BB205DB}"/>
              </a:ext>
            </a:extLst>
          </p:cNvPr>
          <p:cNvSpPr>
            <a:spLocks noGrp="1"/>
          </p:cNvSpPr>
          <p:nvPr>
            <p:ph type="sldNum" sz="quarter" idx="12"/>
          </p:nvPr>
        </p:nvSpPr>
        <p:spPr/>
        <p:txBody>
          <a:bodyPr/>
          <a:lstStyle/>
          <a:p>
            <a:fld id="{E24BCC3E-C580-445E-8399-8B16F13129DF}" type="slidenum">
              <a:rPr lang="en-IN" smtClean="0"/>
              <a:t>‹#›</a:t>
            </a:fld>
            <a:endParaRPr lang="en-IN"/>
          </a:p>
        </p:txBody>
      </p:sp>
    </p:spTree>
    <p:extLst>
      <p:ext uri="{BB962C8B-B14F-4D97-AF65-F5344CB8AC3E}">
        <p14:creationId xmlns:p14="http://schemas.microsoft.com/office/powerpoint/2010/main" val="1403477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C8C5-150E-964A-3A75-AA3F2EDFC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46D5AC-BC6E-CB23-3368-2D3B6E5887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274C3D-D6E6-3CA0-4787-A1C12D8E3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956A4B-24BA-5D23-D494-FE89BF70AF11}"/>
              </a:ext>
            </a:extLst>
          </p:cNvPr>
          <p:cNvSpPr>
            <a:spLocks noGrp="1"/>
          </p:cNvSpPr>
          <p:nvPr>
            <p:ph type="dt" sz="half" idx="10"/>
          </p:nvPr>
        </p:nvSpPr>
        <p:spPr/>
        <p:txBody>
          <a:bodyPr/>
          <a:lstStyle/>
          <a:p>
            <a:fld id="{F805DB6D-34F7-4375-8473-444EE3A493B6}" type="datetimeFigureOut">
              <a:rPr lang="en-IN" smtClean="0"/>
              <a:t>22-08-2024</a:t>
            </a:fld>
            <a:endParaRPr lang="en-IN"/>
          </a:p>
        </p:txBody>
      </p:sp>
      <p:sp>
        <p:nvSpPr>
          <p:cNvPr id="6" name="Footer Placeholder 5">
            <a:extLst>
              <a:ext uri="{FF2B5EF4-FFF2-40B4-BE49-F238E27FC236}">
                <a16:creationId xmlns:a16="http://schemas.microsoft.com/office/drawing/2014/main" id="{A85BF860-3D91-E2DA-9255-E1ED4E2EFA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8F3D0C-D316-0F5F-9078-F82E0E3D4E23}"/>
              </a:ext>
            </a:extLst>
          </p:cNvPr>
          <p:cNvSpPr>
            <a:spLocks noGrp="1"/>
          </p:cNvSpPr>
          <p:nvPr>
            <p:ph type="sldNum" sz="quarter" idx="12"/>
          </p:nvPr>
        </p:nvSpPr>
        <p:spPr/>
        <p:txBody>
          <a:bodyPr/>
          <a:lstStyle/>
          <a:p>
            <a:fld id="{E24BCC3E-C580-445E-8399-8B16F13129DF}" type="slidenum">
              <a:rPr lang="en-IN" smtClean="0"/>
              <a:t>‹#›</a:t>
            </a:fld>
            <a:endParaRPr lang="en-IN"/>
          </a:p>
        </p:txBody>
      </p:sp>
    </p:spTree>
    <p:extLst>
      <p:ext uri="{BB962C8B-B14F-4D97-AF65-F5344CB8AC3E}">
        <p14:creationId xmlns:p14="http://schemas.microsoft.com/office/powerpoint/2010/main" val="429148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6FE2C-4675-592B-1A8D-1A26C9456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98C46C5-603A-0173-50A8-2F6F47119D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FA3DB4A-1973-C91D-39CF-A990B1FD3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92E27-E41B-A39A-34FD-518CAC56BE17}"/>
              </a:ext>
            </a:extLst>
          </p:cNvPr>
          <p:cNvSpPr>
            <a:spLocks noGrp="1"/>
          </p:cNvSpPr>
          <p:nvPr>
            <p:ph type="dt" sz="half" idx="10"/>
          </p:nvPr>
        </p:nvSpPr>
        <p:spPr/>
        <p:txBody>
          <a:bodyPr/>
          <a:lstStyle/>
          <a:p>
            <a:fld id="{F805DB6D-34F7-4375-8473-444EE3A493B6}" type="datetimeFigureOut">
              <a:rPr lang="en-IN" smtClean="0"/>
              <a:t>22-08-2024</a:t>
            </a:fld>
            <a:endParaRPr lang="en-IN"/>
          </a:p>
        </p:txBody>
      </p:sp>
      <p:sp>
        <p:nvSpPr>
          <p:cNvPr id="6" name="Footer Placeholder 5">
            <a:extLst>
              <a:ext uri="{FF2B5EF4-FFF2-40B4-BE49-F238E27FC236}">
                <a16:creationId xmlns:a16="http://schemas.microsoft.com/office/drawing/2014/main" id="{7999BD63-51FC-883A-3B3B-F194B794C9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10CF21-0690-3B55-DDA9-7BE57D9DF726}"/>
              </a:ext>
            </a:extLst>
          </p:cNvPr>
          <p:cNvSpPr>
            <a:spLocks noGrp="1"/>
          </p:cNvSpPr>
          <p:nvPr>
            <p:ph type="sldNum" sz="quarter" idx="12"/>
          </p:nvPr>
        </p:nvSpPr>
        <p:spPr/>
        <p:txBody>
          <a:bodyPr/>
          <a:lstStyle/>
          <a:p>
            <a:fld id="{E24BCC3E-C580-445E-8399-8B16F13129DF}" type="slidenum">
              <a:rPr lang="en-IN" smtClean="0"/>
              <a:t>‹#›</a:t>
            </a:fld>
            <a:endParaRPr lang="en-IN"/>
          </a:p>
        </p:txBody>
      </p:sp>
    </p:spTree>
    <p:extLst>
      <p:ext uri="{BB962C8B-B14F-4D97-AF65-F5344CB8AC3E}">
        <p14:creationId xmlns:p14="http://schemas.microsoft.com/office/powerpoint/2010/main" val="982840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CB72D1-40DC-D6F2-2588-1AF01CC2FA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07FEC6-5CC7-9697-40D3-4052AB34B5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66317B-4A37-C9E5-0E98-AA484D92DD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05DB6D-34F7-4375-8473-444EE3A493B6}" type="datetimeFigureOut">
              <a:rPr lang="en-IN" smtClean="0"/>
              <a:t>22-08-2024</a:t>
            </a:fld>
            <a:endParaRPr lang="en-IN"/>
          </a:p>
        </p:txBody>
      </p:sp>
      <p:sp>
        <p:nvSpPr>
          <p:cNvPr id="5" name="Footer Placeholder 4">
            <a:extLst>
              <a:ext uri="{FF2B5EF4-FFF2-40B4-BE49-F238E27FC236}">
                <a16:creationId xmlns:a16="http://schemas.microsoft.com/office/drawing/2014/main" id="{98643799-A6C3-B574-23B2-52519F8215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D46AC6-91D7-5619-D104-B36F037F4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4BCC3E-C580-445E-8399-8B16F13129DF}" type="slidenum">
              <a:rPr lang="en-IN" smtClean="0"/>
              <a:t>‹#›</a:t>
            </a:fld>
            <a:endParaRPr lang="en-IN"/>
          </a:p>
        </p:txBody>
      </p:sp>
    </p:spTree>
    <p:extLst>
      <p:ext uri="{BB962C8B-B14F-4D97-AF65-F5344CB8AC3E}">
        <p14:creationId xmlns:p14="http://schemas.microsoft.com/office/powerpoint/2010/main" val="423379061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simplilearn.com/tutorials/machine-learning-tutorial/random-forest-algorithm"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javatpoint.com/machine-learni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00.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people.revoledu.com/kardi/tutorial/Similarity/index.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geeksforgeeks.org/market-basket-analysis-in-data-mining/" TargetMode="External"/><Relationship Id="rId2" Type="http://schemas.openxmlformats.org/officeDocument/2006/relationships/hyperlink" Target="https://www.geeksforgeeks.org/customer-segmentation-using-unsupervised-machine-learning-in-python/" TargetMode="External"/><Relationship Id="rId1" Type="http://schemas.openxmlformats.org/officeDocument/2006/relationships/slideLayout" Target="../slideLayouts/slideLayout3.xml"/><Relationship Id="rId5" Type="http://schemas.openxmlformats.org/officeDocument/2006/relationships/hyperlink" Target="https://www.geeksforgeeks.org/machine-learning-for-anomaly-detection/" TargetMode="External"/><Relationship Id="rId4" Type="http://schemas.openxmlformats.org/officeDocument/2006/relationships/hyperlink" Target="https://www.geeksforgeeks.org/social-network-analysis-using-r-programmin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geeksforgeeks.org/hyperparameter-tuning/"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1FCFF-1C33-C0FC-6995-9B9885AEC913}"/>
              </a:ext>
            </a:extLst>
          </p:cNvPr>
          <p:cNvSpPr>
            <a:spLocks noGrp="1"/>
          </p:cNvSpPr>
          <p:nvPr>
            <p:ph type="title"/>
          </p:nvPr>
        </p:nvSpPr>
        <p:spPr>
          <a:xfrm>
            <a:off x="838200" y="365125"/>
            <a:ext cx="10515600" cy="5819365"/>
          </a:xfrm>
        </p:spPr>
        <p:txBody>
          <a:bodyPr>
            <a:normAutofit/>
          </a:bodyPr>
          <a:lstStyle/>
          <a:p>
            <a:pPr algn="ctr"/>
            <a:r>
              <a:rPr lang="en-US" b="1" dirty="0">
                <a:solidFill>
                  <a:schemeClr val="accent2">
                    <a:lumMod val="75000"/>
                  </a:schemeClr>
                </a:solidFill>
                <a:effectLst>
                  <a:outerShdw blurRad="38100" dist="38100" dir="2700000" algn="tl">
                    <a:srgbClr val="000000">
                      <a:alpha val="43137"/>
                    </a:srgbClr>
                  </a:outerShdw>
                </a:effectLst>
                <a:latin typeface="+mn-lt"/>
              </a:rPr>
              <a:t>Machine Learning Clustering Algorithms-I</a:t>
            </a:r>
            <a:br>
              <a:rPr lang="en-US" sz="4800" b="1" dirty="0">
                <a:solidFill>
                  <a:schemeClr val="accent2">
                    <a:lumMod val="75000"/>
                  </a:schemeClr>
                </a:solidFill>
                <a:effectLst>
                  <a:outerShdw blurRad="38100" dist="38100" dir="2700000" algn="tl">
                    <a:srgbClr val="000000">
                      <a:alpha val="43137"/>
                    </a:srgbClr>
                  </a:outerShdw>
                </a:effectLst>
                <a:latin typeface="+mn-lt"/>
              </a:rPr>
            </a:br>
            <a:br>
              <a:rPr lang="en-US" sz="4800" b="1" dirty="0">
                <a:solidFill>
                  <a:schemeClr val="accent2">
                    <a:lumMod val="75000"/>
                  </a:schemeClr>
                </a:solidFill>
                <a:effectLst>
                  <a:outerShdw blurRad="38100" dist="38100" dir="2700000" algn="tl">
                    <a:srgbClr val="000000">
                      <a:alpha val="43137"/>
                    </a:srgbClr>
                  </a:outerShdw>
                </a:effectLst>
                <a:latin typeface="+mn-lt"/>
              </a:rPr>
            </a:br>
            <a:r>
              <a:rPr lang="en-US" sz="4800" b="1" dirty="0">
                <a:solidFill>
                  <a:schemeClr val="accent2">
                    <a:lumMod val="75000"/>
                  </a:schemeClr>
                </a:solidFill>
                <a:effectLst>
                  <a:outerShdw blurRad="38100" dist="38100" dir="2700000" algn="tl">
                    <a:srgbClr val="000000">
                      <a:alpha val="43137"/>
                    </a:srgbClr>
                  </a:outerShdw>
                </a:effectLst>
                <a:latin typeface="+mn-lt"/>
              </a:rPr>
              <a:t>[UNIT-I]</a:t>
            </a:r>
            <a:endParaRPr lang="en-IN" sz="4800" b="1" dirty="0">
              <a:solidFill>
                <a:schemeClr val="accent2">
                  <a:lumMod val="75000"/>
                </a:schemeClr>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01796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pPr algn="l">
              <a:buFont typeface="Arial" panose="020B0604020202020204" pitchFamily="34" charset="0"/>
              <a:buChar char="•"/>
            </a:pPr>
            <a:r>
              <a:rPr lang="en-US" sz="2400" b="1" i="0" dirty="0">
                <a:effectLst/>
                <a:highlight>
                  <a:srgbClr val="FFFFFF"/>
                </a:highlight>
              </a:rPr>
              <a:t>Naïve Bayes: </a:t>
            </a:r>
            <a:r>
              <a:rPr lang="en-US" sz="2400" b="0" i="0" dirty="0">
                <a:solidFill>
                  <a:srgbClr val="51565E"/>
                </a:solidFill>
                <a:effectLst/>
                <a:highlight>
                  <a:srgbClr val="FFFFFF"/>
                </a:highlight>
              </a:rPr>
              <a:t>This classifier is one of the most effective yet simplest algorithms. It’s based on Bayes’ theorem, which describes how event probability is evaluated based on the previous knowledge of conditions that could be related to the event.</a:t>
            </a:r>
          </a:p>
          <a:p>
            <a:pPr algn="l">
              <a:buFont typeface="Arial" panose="020B0604020202020204" pitchFamily="34" charset="0"/>
              <a:buChar char="•"/>
            </a:pPr>
            <a:endParaRPr lang="en-US" sz="2400" b="0" i="0" dirty="0">
              <a:solidFill>
                <a:srgbClr val="51565E"/>
              </a:solidFill>
              <a:effectLst/>
              <a:highlight>
                <a:srgbClr val="FFFFFF"/>
              </a:highlight>
            </a:endParaRPr>
          </a:p>
          <a:p>
            <a:pPr algn="l">
              <a:buFont typeface="Arial" panose="020B0604020202020204" pitchFamily="34" charset="0"/>
              <a:buChar char="•"/>
            </a:pPr>
            <a:r>
              <a:rPr lang="en-US" sz="2400" b="1" i="0" dirty="0">
                <a:effectLst/>
                <a:highlight>
                  <a:srgbClr val="FFFFFF"/>
                </a:highlight>
                <a:ea typeface="Roboto" panose="02000000000000000000" pitchFamily="2" charset="0"/>
                <a:cs typeface="Roboto" panose="02000000000000000000" pitchFamily="2" charset="0"/>
              </a:rPr>
              <a:t>Random Forest Classification</a:t>
            </a:r>
            <a:r>
              <a:rPr lang="en-US" sz="2400" b="0" i="0" dirty="0">
                <a:solidFill>
                  <a:srgbClr val="51565E"/>
                </a:solidFill>
                <a:effectLst/>
                <a:highlight>
                  <a:srgbClr val="FFFFFF"/>
                </a:highlight>
              </a:rPr>
              <a:t>: Random forest processes many decision trees, each one predicting a value for target variable probability. You then arrive at the final output by averaging the probabilities. </a:t>
            </a:r>
          </a:p>
          <a:p>
            <a:pPr algn="l">
              <a:buFont typeface="Arial" panose="020B0604020202020204" pitchFamily="34" charset="0"/>
              <a:buChar char="•"/>
            </a:pPr>
            <a:endParaRPr lang="en-US" sz="2400" b="0" i="0" dirty="0">
              <a:solidFill>
                <a:srgbClr val="51565E"/>
              </a:solidFill>
              <a:effectLst/>
              <a:highlight>
                <a:srgbClr val="FFFFFF"/>
              </a:highlight>
            </a:endParaRPr>
          </a:p>
          <a:p>
            <a:pPr algn="l">
              <a:buFont typeface="Arial" panose="020B0604020202020204" pitchFamily="34" charset="0"/>
              <a:buChar char="•"/>
            </a:pPr>
            <a:r>
              <a:rPr lang="en-US" sz="2400" b="1" i="0" dirty="0">
                <a:effectLst/>
                <a:highlight>
                  <a:srgbClr val="FFFFFF"/>
                </a:highlight>
              </a:rPr>
              <a:t>Support Vector Machines: </a:t>
            </a:r>
            <a:r>
              <a:rPr lang="en-US" sz="2400" b="0" i="0" dirty="0">
                <a:solidFill>
                  <a:srgbClr val="51565E"/>
                </a:solidFill>
                <a:effectLst/>
                <a:highlight>
                  <a:srgbClr val="FFFFFF"/>
                </a:highlight>
              </a:rPr>
              <a:t>This algorithm employs support vector classifiers with an exciting change, making it ideal for evaluating non-linear decision boundaries. This process is possible by enlarging feature variable space by employing special functions known as kernels. </a:t>
            </a:r>
          </a:p>
          <a:p>
            <a:endParaRPr lang="en-IN" sz="2400" dirty="0"/>
          </a:p>
        </p:txBody>
      </p:sp>
    </p:spTree>
    <p:extLst>
      <p:ext uri="{BB962C8B-B14F-4D97-AF65-F5344CB8AC3E}">
        <p14:creationId xmlns:p14="http://schemas.microsoft.com/office/powerpoint/2010/main" val="12521521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effectLst>
                  <a:outerShdw blurRad="38100" dist="38100" dir="2700000" algn="tl">
                    <a:srgbClr val="000000">
                      <a:alpha val="43137"/>
                    </a:srgbClr>
                  </a:outerShdw>
                </a:effectLst>
                <a:latin typeface="+mn-lt"/>
              </a:rPr>
              <a:t>Kmeans</a:t>
            </a:r>
            <a:r>
              <a:rPr lang="en-US" b="1" dirty="0">
                <a:solidFill>
                  <a:srgbClr val="FF0000"/>
                </a:solidFill>
                <a:effectLst>
                  <a:outerShdw blurRad="38100" dist="38100" dir="2700000" algn="tl">
                    <a:srgbClr val="000000">
                      <a:alpha val="43137"/>
                    </a:srgbClr>
                  </a:outerShdw>
                </a:effectLst>
                <a:latin typeface="+mn-lt"/>
              </a:rPr>
              <a:t>++ Algorithm</a:t>
            </a:r>
            <a:endParaRPr lang="en-IN" b="1" dirty="0">
              <a:solidFill>
                <a:srgbClr val="FF0000"/>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p:txBody>
          <a:bodyPr>
            <a:normAutofit fontScale="92500" lnSpcReduction="20000"/>
          </a:bodyPr>
          <a:lstStyle/>
          <a:p>
            <a:r>
              <a:rPr lang="en-IN" b="1" dirty="0"/>
              <a:t>Select the First Centroid:</a:t>
            </a:r>
            <a:endParaRPr lang="en-IN" dirty="0"/>
          </a:p>
          <a:p>
            <a:pPr lvl="1"/>
            <a:r>
              <a:rPr lang="en-IN" dirty="0"/>
              <a:t>Choose one data point randomly from the dataset as the first centroid.</a:t>
            </a:r>
          </a:p>
          <a:p>
            <a:r>
              <a:rPr lang="en-IN" b="1" dirty="0"/>
              <a:t>Calculate Distances:</a:t>
            </a:r>
            <a:endParaRPr lang="en-IN" dirty="0"/>
          </a:p>
          <a:p>
            <a:pPr lvl="1"/>
            <a:r>
              <a:rPr lang="en-IN" dirty="0"/>
              <a:t>For each data point that has not been selected as a centroid, calculate the distance (usually using Euclidean distance) from that point to the nearest centroid that has already been chosen.</a:t>
            </a:r>
          </a:p>
          <a:p>
            <a:r>
              <a:rPr lang="en-IN" b="1" dirty="0"/>
              <a:t>Select Subsequent Centroids:</a:t>
            </a:r>
            <a:endParaRPr lang="en-IN" dirty="0"/>
          </a:p>
          <a:p>
            <a:pPr lvl="1"/>
            <a:r>
              <a:rPr lang="en-IN" dirty="0"/>
              <a:t>The next centroid is chosen from the remaining data points with a probability proportional to the square of the distance from the nearest existing centroid. This ensures that points that are far from existing centroids are more likely to be selected as new centroids.</a:t>
            </a:r>
          </a:p>
          <a:p>
            <a:r>
              <a:rPr lang="en-IN" b="1" dirty="0"/>
              <a:t>Repeat Step 2 and 3:</a:t>
            </a:r>
            <a:endParaRPr lang="en-IN" dirty="0"/>
          </a:p>
          <a:p>
            <a:pPr lvl="1"/>
            <a:r>
              <a:rPr lang="en-IN" dirty="0"/>
              <a:t>Repeat the distance calculation and centroid selection process until the desired number of centroids is reached.</a:t>
            </a:r>
          </a:p>
          <a:p>
            <a:endParaRPr lang="en-IN" dirty="0"/>
          </a:p>
        </p:txBody>
      </p:sp>
    </p:spTree>
    <p:extLst>
      <p:ext uri="{BB962C8B-B14F-4D97-AF65-F5344CB8AC3E}">
        <p14:creationId xmlns:p14="http://schemas.microsoft.com/office/powerpoint/2010/main" val="15181160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effectLst>
                  <a:outerShdw blurRad="38100" dist="38100" dir="2700000" algn="tl">
                    <a:srgbClr val="000000">
                      <a:alpha val="43137"/>
                    </a:srgbClr>
                  </a:outerShdw>
                </a:effectLst>
                <a:latin typeface="+mn-lt"/>
              </a:rPr>
              <a:t>Kmeans</a:t>
            </a:r>
            <a:r>
              <a:rPr lang="en-US" b="1" dirty="0">
                <a:solidFill>
                  <a:srgbClr val="FF0000"/>
                </a:solidFill>
                <a:effectLst>
                  <a:outerShdw blurRad="38100" dist="38100" dir="2700000" algn="tl">
                    <a:srgbClr val="000000">
                      <a:alpha val="43137"/>
                    </a:srgbClr>
                  </a:outerShdw>
                </a:effectLst>
                <a:latin typeface="+mn-lt"/>
              </a:rPr>
              <a:t>++ Numerical</a:t>
            </a:r>
            <a:endParaRPr lang="en-IN" b="1" dirty="0">
              <a:solidFill>
                <a:srgbClr val="FF0000"/>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p:txBody>
          <a:bodyPr>
            <a:normAutofit/>
          </a:bodyPr>
          <a:lstStyle/>
          <a:p>
            <a:r>
              <a:rPr lang="en-IN" sz="2000" dirty="0"/>
              <a:t>Let's say we have a small dataset of two-dimensional points:</a:t>
            </a:r>
          </a:p>
          <a:p>
            <a:r>
              <a:rPr lang="en-IN" sz="2000" dirty="0"/>
              <a:t>Data Points:</a:t>
            </a:r>
          </a:p>
          <a:p>
            <a:r>
              <a:rPr lang="en-IN" sz="2000" dirty="0"/>
              <a:t>(2, 3), (3, 2), (8, 8), (10, 9), (11, 10)</a:t>
            </a:r>
          </a:p>
          <a:p>
            <a:r>
              <a:rPr lang="en-IN" sz="2000" dirty="0"/>
              <a:t>We want to perform </a:t>
            </a:r>
            <a:r>
              <a:rPr lang="en-IN" sz="2000" dirty="0" err="1"/>
              <a:t>KMeans</a:t>
            </a:r>
            <a:r>
              <a:rPr lang="en-IN" sz="2000" dirty="0"/>
              <a:t> clustering with K=2 clusters. </a:t>
            </a:r>
          </a:p>
          <a:p>
            <a:endParaRPr lang="en-IN" sz="2000" dirty="0"/>
          </a:p>
        </p:txBody>
      </p:sp>
    </p:spTree>
    <p:extLst>
      <p:ext uri="{BB962C8B-B14F-4D97-AF65-F5344CB8AC3E}">
        <p14:creationId xmlns:p14="http://schemas.microsoft.com/office/powerpoint/2010/main" val="26516312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1983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1</a:t>
            </a:r>
            <a:endParaRPr lang="en-IN" dirty="0"/>
          </a:p>
        </p:txBody>
      </p:sp>
      <p:sp>
        <p:nvSpPr>
          <p:cNvPr id="3" name="Content Placeholder 2"/>
          <p:cNvSpPr>
            <a:spLocks noGrp="1"/>
          </p:cNvSpPr>
          <p:nvPr>
            <p:ph idx="1"/>
          </p:nvPr>
        </p:nvSpPr>
        <p:spPr/>
        <p:txBody>
          <a:bodyPr>
            <a:normAutofit/>
          </a:bodyPr>
          <a:lstStyle/>
          <a:p>
            <a:r>
              <a:rPr lang="en-IN" sz="2400" b="1" dirty="0"/>
              <a:t>Select First Centroid:</a:t>
            </a:r>
            <a:endParaRPr lang="en-IN" sz="2400" dirty="0"/>
          </a:p>
          <a:p>
            <a:r>
              <a:rPr lang="en-IN" sz="2400" dirty="0"/>
              <a:t>Choose a random data point as the first centroid. Let's say we choose (2, 3).</a:t>
            </a:r>
          </a:p>
          <a:p>
            <a:endParaRPr lang="en-IN" sz="2400" dirty="0"/>
          </a:p>
        </p:txBody>
      </p:sp>
    </p:spTree>
    <p:extLst>
      <p:ext uri="{BB962C8B-B14F-4D97-AF65-F5344CB8AC3E}">
        <p14:creationId xmlns:p14="http://schemas.microsoft.com/office/powerpoint/2010/main" val="13156859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a:t>
            </a:r>
            <a:endParaRPr lang="en-IN" dirty="0"/>
          </a:p>
        </p:txBody>
      </p:sp>
      <p:sp>
        <p:nvSpPr>
          <p:cNvPr id="3" name="Content Placeholder 2"/>
          <p:cNvSpPr>
            <a:spLocks noGrp="1"/>
          </p:cNvSpPr>
          <p:nvPr>
            <p:ph idx="1"/>
          </p:nvPr>
        </p:nvSpPr>
        <p:spPr/>
        <p:txBody>
          <a:bodyPr>
            <a:normAutofit/>
          </a:bodyPr>
          <a:lstStyle/>
          <a:p>
            <a:r>
              <a:rPr lang="en-IN" sz="2400" b="1" dirty="0"/>
              <a:t>Calculate Distances:</a:t>
            </a:r>
            <a:endParaRPr lang="en-IN" sz="2400" dirty="0"/>
          </a:p>
          <a:p>
            <a:r>
              <a:rPr lang="en-IN" sz="2400" dirty="0"/>
              <a:t>Calculate the squared distances from each data point to the chosen centroid (2, 3):</a:t>
            </a:r>
          </a:p>
          <a:p>
            <a:pPr lvl="1"/>
            <a:r>
              <a:rPr lang="en-IN" sz="2000" dirty="0"/>
              <a:t>Distance from (3, 2) = (3 - 2)^2 + (2 - 3)^2 = 2</a:t>
            </a:r>
          </a:p>
          <a:p>
            <a:pPr lvl="1"/>
            <a:r>
              <a:rPr lang="en-IN" sz="2000" dirty="0"/>
              <a:t>Distance from (8, 8) = (8 - 2)^2 + (8 - 3)^2 = 61</a:t>
            </a:r>
          </a:p>
          <a:p>
            <a:pPr lvl="1"/>
            <a:r>
              <a:rPr lang="en-IN" sz="2000" dirty="0"/>
              <a:t>Distance from (10, 9) = (10 - 2)^2 + (9 - 3)^2 = 100</a:t>
            </a:r>
          </a:p>
          <a:p>
            <a:pPr lvl="1"/>
            <a:r>
              <a:rPr lang="en-IN" sz="2000" dirty="0"/>
              <a:t>Distance from (11, 10) = (11 - 2)^2 + (10 - 3)^2 = 130</a:t>
            </a:r>
          </a:p>
          <a:p>
            <a:endParaRPr lang="en-IN" sz="2000" dirty="0"/>
          </a:p>
        </p:txBody>
      </p:sp>
    </p:spTree>
    <p:extLst>
      <p:ext uri="{BB962C8B-B14F-4D97-AF65-F5344CB8AC3E}">
        <p14:creationId xmlns:p14="http://schemas.microsoft.com/office/powerpoint/2010/main" val="5553055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endParaRPr lang="en-IN" dirty="0"/>
          </a:p>
        </p:txBody>
      </p:sp>
      <p:sp>
        <p:nvSpPr>
          <p:cNvPr id="3" name="Content Placeholder 2"/>
          <p:cNvSpPr>
            <a:spLocks noGrp="1"/>
          </p:cNvSpPr>
          <p:nvPr>
            <p:ph idx="1"/>
          </p:nvPr>
        </p:nvSpPr>
        <p:spPr/>
        <p:txBody>
          <a:bodyPr>
            <a:noAutofit/>
          </a:bodyPr>
          <a:lstStyle/>
          <a:p>
            <a:r>
              <a:rPr lang="en-IN" sz="1800" b="1" dirty="0"/>
              <a:t>Select Subsequent Centroid:</a:t>
            </a:r>
            <a:endParaRPr lang="en-IN" sz="1800" dirty="0"/>
          </a:p>
          <a:p>
            <a:r>
              <a:rPr lang="en-IN" sz="1800" dirty="0"/>
              <a:t>The next centroid is selected based on the calculated squared distances. The probability of selecting a point as the next centroid is proportional to its squared distance from the nearest existing centroid.</a:t>
            </a:r>
          </a:p>
          <a:p>
            <a:r>
              <a:rPr lang="en-IN" sz="1800" dirty="0"/>
              <a:t>Calculate the probabilities for each point:</a:t>
            </a:r>
          </a:p>
          <a:p>
            <a:pPr lvl="1"/>
            <a:r>
              <a:rPr lang="en-IN" sz="1600" dirty="0"/>
              <a:t>Probability for (3, 2) = 2 / (2 + 61 + 100 + 130) ≈ 0.0068</a:t>
            </a:r>
          </a:p>
          <a:p>
            <a:pPr lvl="1"/>
            <a:r>
              <a:rPr lang="en-IN" sz="1600" dirty="0"/>
              <a:t>Probability for (8, 8) = 61 / (2 + 61 + 100 + 130) ≈ 0.2081</a:t>
            </a:r>
          </a:p>
          <a:p>
            <a:pPr lvl="1"/>
            <a:r>
              <a:rPr lang="en-IN" sz="1600" dirty="0"/>
              <a:t>Probability for (10, 9) = 100 / (2 + 61 + 100 + 130) ≈ 0.3412</a:t>
            </a:r>
          </a:p>
          <a:p>
            <a:pPr lvl="1"/>
            <a:r>
              <a:rPr lang="en-IN" sz="1600" dirty="0"/>
              <a:t>Probability for (11, 10) = 130 / (2 + 61 + 100 + 130) ≈ 0.4436</a:t>
            </a:r>
          </a:p>
          <a:p>
            <a:r>
              <a:rPr lang="en-IN" sz="1800" dirty="0"/>
              <a:t>Choose the next centroid based on these probabilities. For simplicity, let's assume (11, 10) is selected as the second centroid.</a:t>
            </a:r>
          </a:p>
          <a:p>
            <a:endParaRPr lang="en-IN" sz="1800" dirty="0"/>
          </a:p>
        </p:txBody>
      </p:sp>
    </p:spTree>
    <p:extLst>
      <p:ext uri="{BB962C8B-B14F-4D97-AF65-F5344CB8AC3E}">
        <p14:creationId xmlns:p14="http://schemas.microsoft.com/office/powerpoint/2010/main" val="2810099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a:t>
            </a:r>
            <a:endParaRPr lang="en-IN" dirty="0"/>
          </a:p>
        </p:txBody>
      </p:sp>
      <p:sp>
        <p:nvSpPr>
          <p:cNvPr id="3" name="Content Placeholder 2"/>
          <p:cNvSpPr>
            <a:spLocks noGrp="1"/>
          </p:cNvSpPr>
          <p:nvPr>
            <p:ph idx="1"/>
          </p:nvPr>
        </p:nvSpPr>
        <p:spPr/>
        <p:txBody>
          <a:bodyPr>
            <a:normAutofit/>
          </a:bodyPr>
          <a:lstStyle/>
          <a:p>
            <a:r>
              <a:rPr lang="en-IN" sz="2000" b="1" dirty="0"/>
              <a:t>Repeat Steps 2 and 3:</a:t>
            </a:r>
            <a:endParaRPr lang="en-IN" sz="2000" dirty="0"/>
          </a:p>
          <a:p>
            <a:r>
              <a:rPr lang="en-IN" sz="2000" dirty="0"/>
              <a:t>Recalculate distances from each data point to the two centroids (2, 3) and (11, 10) and calculate new probabilities.</a:t>
            </a:r>
          </a:p>
          <a:p>
            <a:r>
              <a:rPr lang="en-IN" sz="2000" dirty="0"/>
              <a:t>Choose the third centroid based on the probabilities.</a:t>
            </a:r>
          </a:p>
          <a:p>
            <a:endParaRPr lang="en-IN" sz="2000" dirty="0"/>
          </a:p>
        </p:txBody>
      </p:sp>
    </p:spTree>
    <p:extLst>
      <p:ext uri="{BB962C8B-B14F-4D97-AF65-F5344CB8AC3E}">
        <p14:creationId xmlns:p14="http://schemas.microsoft.com/office/powerpoint/2010/main" val="31355343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effectLst>
                  <a:outerShdw blurRad="38100" dist="38100" dir="2700000" algn="tl">
                    <a:srgbClr val="000000">
                      <a:alpha val="43137"/>
                    </a:srgbClr>
                  </a:outerShdw>
                </a:effectLst>
                <a:latin typeface="+mn-lt"/>
              </a:rPr>
              <a:t>KMedians</a:t>
            </a:r>
            <a:endParaRPr lang="en-IN" b="1" dirty="0">
              <a:solidFill>
                <a:srgbClr val="FF0000"/>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p:txBody>
          <a:bodyPr>
            <a:normAutofit/>
          </a:bodyPr>
          <a:lstStyle/>
          <a:p>
            <a:pPr algn="just"/>
            <a:r>
              <a:rPr lang="en-IN" sz="2400" dirty="0"/>
              <a:t>"</a:t>
            </a:r>
            <a:r>
              <a:rPr lang="en-IN" sz="2400" dirty="0" err="1"/>
              <a:t>KMedians</a:t>
            </a:r>
            <a:r>
              <a:rPr lang="en-IN" sz="2400" dirty="0"/>
              <a:t>," another clustering algorithm that is similar to </a:t>
            </a:r>
            <a:r>
              <a:rPr lang="en-IN" sz="2400" dirty="0" err="1"/>
              <a:t>KMeans</a:t>
            </a:r>
            <a:r>
              <a:rPr lang="en-IN" sz="2400" dirty="0"/>
              <a:t> but uses medians instead of means to calculate the cluster centroids.</a:t>
            </a:r>
          </a:p>
          <a:p>
            <a:pPr algn="just"/>
            <a:r>
              <a:rPr lang="en-IN" sz="2400" dirty="0"/>
              <a:t>Medians is particularly useful when dealing with data that might have outliers or when you want to create clusters based on the median values of the data points rather than the mean values.</a:t>
            </a:r>
          </a:p>
        </p:txBody>
      </p:sp>
    </p:spTree>
    <p:extLst>
      <p:ext uri="{BB962C8B-B14F-4D97-AF65-F5344CB8AC3E}">
        <p14:creationId xmlns:p14="http://schemas.microsoft.com/office/powerpoint/2010/main" val="1426668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effectLst>
                  <a:outerShdw blurRad="38100" dist="38100" dir="2700000" algn="tl">
                    <a:srgbClr val="000000">
                      <a:alpha val="43137"/>
                    </a:srgbClr>
                  </a:outerShdw>
                </a:effectLst>
                <a:latin typeface="+mn-lt"/>
              </a:rPr>
              <a:t>Kmedians</a:t>
            </a:r>
            <a:r>
              <a:rPr lang="en-US" b="1" dirty="0">
                <a:solidFill>
                  <a:srgbClr val="FF0000"/>
                </a:solidFill>
                <a:effectLst>
                  <a:outerShdw blurRad="38100" dist="38100" dir="2700000" algn="tl">
                    <a:srgbClr val="000000">
                      <a:alpha val="43137"/>
                    </a:srgbClr>
                  </a:outerShdw>
                </a:effectLst>
                <a:latin typeface="+mn-lt"/>
              </a:rPr>
              <a:t> Algorithm</a:t>
            </a:r>
            <a:endParaRPr lang="en-IN" b="1" dirty="0">
              <a:solidFill>
                <a:srgbClr val="FF0000"/>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p:txBody>
          <a:bodyPr>
            <a:noAutofit/>
          </a:bodyPr>
          <a:lstStyle/>
          <a:p>
            <a:pPr algn="just"/>
            <a:r>
              <a:rPr lang="en-IN" sz="2000" b="1" dirty="0"/>
              <a:t>Initialization:</a:t>
            </a:r>
            <a:endParaRPr lang="en-IN" sz="2000" dirty="0"/>
          </a:p>
          <a:p>
            <a:pPr lvl="1" algn="just"/>
            <a:r>
              <a:rPr lang="en-IN" sz="1600" dirty="0"/>
              <a:t>Just like </a:t>
            </a:r>
            <a:r>
              <a:rPr lang="en-IN" sz="1600" dirty="0" err="1"/>
              <a:t>KMeans</a:t>
            </a:r>
            <a:r>
              <a:rPr lang="en-IN" sz="1600" dirty="0"/>
              <a:t>, </a:t>
            </a:r>
            <a:r>
              <a:rPr lang="en-IN" sz="1600" dirty="0" err="1"/>
              <a:t>KMedians</a:t>
            </a:r>
            <a:r>
              <a:rPr lang="en-IN" sz="1600" dirty="0"/>
              <a:t> also requires an initial set of cluster centroids. These centroids can be randomly chosen data points or selected using other methods.</a:t>
            </a:r>
          </a:p>
          <a:p>
            <a:pPr algn="just"/>
            <a:r>
              <a:rPr lang="en-IN" sz="2000" b="1" dirty="0"/>
              <a:t>Assignment Step:</a:t>
            </a:r>
            <a:endParaRPr lang="en-IN" sz="2000" dirty="0"/>
          </a:p>
          <a:p>
            <a:pPr lvl="1" algn="just"/>
            <a:r>
              <a:rPr lang="en-IN" sz="1600" dirty="0"/>
              <a:t>Each data point is assigned to the nearest centroid based on the Manhattan distance (also known as L1 distance) rather than Euclidean distance, which is used in </a:t>
            </a:r>
            <a:r>
              <a:rPr lang="en-IN" sz="1600" dirty="0" err="1"/>
              <a:t>KMeans</a:t>
            </a:r>
            <a:r>
              <a:rPr lang="en-IN" sz="1600" dirty="0"/>
              <a:t>. The Manhattan distance is the sum of the absolute differences between the coordinates of the data point and the centroid.</a:t>
            </a:r>
          </a:p>
          <a:p>
            <a:pPr algn="just"/>
            <a:r>
              <a:rPr lang="en-IN" sz="2000" b="1" dirty="0"/>
              <a:t>Update Step:</a:t>
            </a:r>
            <a:endParaRPr lang="en-IN" sz="2000" dirty="0"/>
          </a:p>
          <a:p>
            <a:pPr lvl="1" algn="just"/>
            <a:r>
              <a:rPr lang="en-IN" sz="1600" dirty="0"/>
              <a:t>After the assignment step, the medians of the data points in each cluster are calculated. The median value of a set of numbers is the middle value when they are sorted in order. It's a more robust measure than the mean because it's less affected by outliers.</a:t>
            </a:r>
          </a:p>
          <a:p>
            <a:pPr algn="just"/>
            <a:r>
              <a:rPr lang="en-IN" sz="2000" b="1" dirty="0"/>
              <a:t>Iteration:</a:t>
            </a:r>
            <a:endParaRPr lang="en-IN" sz="2000" dirty="0"/>
          </a:p>
          <a:p>
            <a:pPr lvl="1" algn="just"/>
            <a:r>
              <a:rPr lang="en-IN" sz="1600" dirty="0"/>
              <a:t>The assignment and update steps are repeated iteratively until convergence. In each iteration, data points are reassigned to the nearest centroids based on Manhattan distance, and then the centroids are updated using the medians of the data points in each cluster.</a:t>
            </a:r>
          </a:p>
          <a:p>
            <a:pPr algn="just"/>
            <a:endParaRPr lang="en-IN" sz="2000" dirty="0"/>
          </a:p>
        </p:txBody>
      </p:sp>
    </p:spTree>
    <p:extLst>
      <p:ext uri="{BB962C8B-B14F-4D97-AF65-F5344CB8AC3E}">
        <p14:creationId xmlns:p14="http://schemas.microsoft.com/office/powerpoint/2010/main" val="25650300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latin typeface="+mn-lt"/>
              </a:rPr>
              <a:t>Advantages of </a:t>
            </a:r>
            <a:r>
              <a:rPr lang="en-US" b="1" dirty="0" err="1">
                <a:solidFill>
                  <a:srgbClr val="FF0000"/>
                </a:solidFill>
                <a:effectLst>
                  <a:outerShdw blurRad="38100" dist="38100" dir="2700000" algn="tl">
                    <a:srgbClr val="000000">
                      <a:alpha val="43137"/>
                    </a:srgbClr>
                  </a:outerShdw>
                </a:effectLst>
                <a:latin typeface="+mn-lt"/>
              </a:rPr>
              <a:t>KMedians</a:t>
            </a:r>
            <a:endParaRPr lang="en-IN" b="1" dirty="0">
              <a:solidFill>
                <a:srgbClr val="FF0000"/>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p:txBody>
          <a:bodyPr>
            <a:normAutofit/>
          </a:bodyPr>
          <a:lstStyle/>
          <a:p>
            <a:pPr algn="just"/>
            <a:r>
              <a:rPr lang="en-IN" sz="2400" dirty="0"/>
              <a:t>The main advantage of </a:t>
            </a:r>
            <a:r>
              <a:rPr lang="en-IN" sz="2400" dirty="0" err="1"/>
              <a:t>KMedians</a:t>
            </a:r>
            <a:r>
              <a:rPr lang="en-IN" sz="2400" dirty="0"/>
              <a:t> over </a:t>
            </a:r>
            <a:r>
              <a:rPr lang="en-IN" sz="2400" dirty="0" err="1"/>
              <a:t>KMeans</a:t>
            </a:r>
            <a:r>
              <a:rPr lang="en-IN" sz="2400" dirty="0"/>
              <a:t> is its robustness to outliers. </a:t>
            </a:r>
          </a:p>
          <a:p>
            <a:pPr algn="just"/>
            <a:endParaRPr lang="en-IN" sz="2400" dirty="0"/>
          </a:p>
          <a:p>
            <a:pPr algn="just"/>
            <a:r>
              <a:rPr lang="en-IN" sz="2400" dirty="0"/>
              <a:t>Outliers can significantly influence the mean-based centroids in </a:t>
            </a:r>
            <a:r>
              <a:rPr lang="en-IN" sz="2400" dirty="0" err="1"/>
              <a:t>KMeans</a:t>
            </a:r>
            <a:r>
              <a:rPr lang="en-IN" sz="2400" dirty="0"/>
              <a:t>, whereas medians are less affected by extreme values. </a:t>
            </a:r>
          </a:p>
          <a:p>
            <a:pPr algn="just"/>
            <a:endParaRPr lang="en-IN" sz="2400" dirty="0"/>
          </a:p>
          <a:p>
            <a:pPr algn="just"/>
            <a:r>
              <a:rPr lang="en-IN" sz="2400" dirty="0"/>
              <a:t>However, </a:t>
            </a:r>
            <a:r>
              <a:rPr lang="en-IN" sz="2400" dirty="0" err="1"/>
              <a:t>KMedians</a:t>
            </a:r>
            <a:r>
              <a:rPr lang="en-IN" sz="2400" dirty="0"/>
              <a:t> can also be computationally more expensive than </a:t>
            </a:r>
            <a:r>
              <a:rPr lang="en-IN" sz="2400" dirty="0" err="1"/>
              <a:t>KMeans</a:t>
            </a:r>
            <a:r>
              <a:rPr lang="en-IN" sz="2400" dirty="0"/>
              <a:t> since calculating medians involves sorting data points.</a:t>
            </a:r>
          </a:p>
        </p:txBody>
      </p:sp>
    </p:spTree>
    <p:extLst>
      <p:ext uri="{BB962C8B-B14F-4D97-AF65-F5344CB8AC3E}">
        <p14:creationId xmlns:p14="http://schemas.microsoft.com/office/powerpoint/2010/main" val="2988916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pPr algn="ctr"/>
            <a:br>
              <a:rPr lang="en-IN" b="0" i="0" dirty="0">
                <a:solidFill>
                  <a:srgbClr val="272C37"/>
                </a:solidFill>
                <a:effectLst/>
                <a:highlight>
                  <a:srgbClr val="FFFFFF"/>
                </a:highlight>
                <a:latin typeface="Roboto" panose="02000000000000000000" pitchFamily="2" charset="0"/>
              </a:rPr>
            </a:br>
            <a:r>
              <a:rPr lang="en-IN" b="1" i="0" u="sng" dirty="0">
                <a:solidFill>
                  <a:srgbClr val="FF0000"/>
                </a:solidFill>
                <a:effectLst>
                  <a:outerShdw blurRad="38100" dist="38100" dir="2700000" algn="tl">
                    <a:srgbClr val="000000">
                      <a:alpha val="43137"/>
                    </a:srgbClr>
                  </a:outerShdw>
                </a:effectLst>
                <a:highlight>
                  <a:srgbClr val="FFFFFF"/>
                </a:highlight>
                <a:latin typeface="+mn-lt"/>
              </a:rPr>
              <a:t>Regression</a:t>
            </a:r>
            <a:br>
              <a:rPr lang="en-IN" b="0" i="0" dirty="0">
                <a:solidFill>
                  <a:srgbClr val="272C37"/>
                </a:solidFill>
                <a:effectLst/>
                <a:highlight>
                  <a:srgbClr val="FFFFFF"/>
                </a:highligh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fontScale="92500" lnSpcReduction="10000"/>
          </a:bodyPr>
          <a:lstStyle/>
          <a:p>
            <a:endParaRPr lang="en-US" sz="2400" b="0" i="0" dirty="0">
              <a:solidFill>
                <a:srgbClr val="51565E"/>
              </a:solidFill>
              <a:effectLst/>
              <a:highlight>
                <a:srgbClr val="FFFFFF"/>
              </a:highlight>
            </a:endParaRPr>
          </a:p>
          <a:p>
            <a:r>
              <a:rPr lang="en-US" sz="2400" b="0" i="0" dirty="0">
                <a:solidFill>
                  <a:srgbClr val="273239"/>
                </a:solidFill>
                <a:effectLst/>
                <a:highlight>
                  <a:srgbClr val="FFFFFF"/>
                </a:highlight>
              </a:rPr>
              <a:t>It is a supervised machine learning technique, used to predict the value of the dependent variable for new, unseen data. It models the relationship between the input features and the target variable, allowing for the estimation or prediction of numerical values. </a:t>
            </a:r>
            <a:r>
              <a:rPr lang="en-US" sz="2400" b="0" i="0" dirty="0">
                <a:solidFill>
                  <a:srgbClr val="51565E"/>
                </a:solidFill>
                <a:effectLst/>
                <a:highlight>
                  <a:srgbClr val="FFFFFF"/>
                </a:highlight>
              </a:rPr>
              <a:t>Therefore, regression algorithms help predict continuous variables such as house prices, market trends, weather patterns, and oil and gas prices.</a:t>
            </a:r>
            <a:endParaRPr lang="en-US" sz="2400" dirty="0">
              <a:solidFill>
                <a:srgbClr val="51565E"/>
              </a:solidFill>
              <a:highlight>
                <a:srgbClr val="FFFFFF"/>
              </a:highlight>
            </a:endParaRPr>
          </a:p>
          <a:p>
            <a:pPr marL="0" indent="0">
              <a:buNone/>
            </a:pPr>
            <a:r>
              <a:rPr lang="en-US" sz="2400" b="1" i="0" dirty="0">
                <a:solidFill>
                  <a:srgbClr val="51565E"/>
                </a:solidFill>
                <a:effectLst/>
                <a:highlight>
                  <a:srgbClr val="FFFFFF"/>
                </a:highlight>
              </a:rPr>
              <a:t>			</a:t>
            </a:r>
            <a:r>
              <a:rPr lang="en-IN" sz="2400" b="1" i="0" dirty="0">
                <a:solidFill>
                  <a:srgbClr val="272C37"/>
                </a:solidFill>
                <a:effectLst/>
                <a:highlight>
                  <a:srgbClr val="FFFFFF"/>
                </a:highlight>
              </a:rPr>
              <a:t>Types of Regression:</a:t>
            </a:r>
          </a:p>
          <a:p>
            <a:endParaRPr lang="en-IN" sz="2400" dirty="0">
              <a:solidFill>
                <a:srgbClr val="272C37"/>
              </a:solidFill>
              <a:highlight>
                <a:srgbClr val="FFFFFF"/>
              </a:highlight>
            </a:endParaRPr>
          </a:p>
          <a:p>
            <a:pPr algn="l">
              <a:buFont typeface="Arial" panose="020B0604020202020204" pitchFamily="34" charset="0"/>
              <a:buChar char="•"/>
            </a:pPr>
            <a:r>
              <a:rPr lang="en-US" sz="2400" b="1" i="0" u="none" strike="noStrike" dirty="0">
                <a:effectLst/>
                <a:highlight>
                  <a:srgbClr val="FFFFFF"/>
                </a:highlight>
              </a:rPr>
              <a:t>Decision Tree Regression: </a:t>
            </a:r>
            <a:r>
              <a:rPr lang="en-US" sz="2400" b="0" i="0" dirty="0">
                <a:solidFill>
                  <a:srgbClr val="51565E"/>
                </a:solidFill>
                <a:effectLst/>
                <a:highlight>
                  <a:srgbClr val="FFFFFF"/>
                </a:highlight>
              </a:rPr>
              <a:t>The primary purpose of this regression is to divide the dataset into smaller subsets. These subsets are created to plot the value of any data point connecting to the problem statement.</a:t>
            </a:r>
          </a:p>
          <a:p>
            <a:pPr algn="l">
              <a:buFont typeface="Arial" panose="020B0604020202020204" pitchFamily="34" charset="0"/>
              <a:buChar char="•"/>
            </a:pPr>
            <a:endParaRPr lang="en-US" sz="2400" b="0" i="0" dirty="0">
              <a:solidFill>
                <a:srgbClr val="51565E"/>
              </a:solidFill>
              <a:effectLst/>
              <a:highlight>
                <a:srgbClr val="FFFFFF"/>
              </a:highlight>
            </a:endParaRPr>
          </a:p>
          <a:p>
            <a:pPr algn="l">
              <a:buFont typeface="Arial" panose="020B0604020202020204" pitchFamily="34" charset="0"/>
              <a:buChar char="•"/>
            </a:pPr>
            <a:r>
              <a:rPr lang="en-US" sz="2400" b="1" i="0" dirty="0">
                <a:effectLst/>
                <a:highlight>
                  <a:srgbClr val="FFFFFF"/>
                </a:highlight>
              </a:rPr>
              <a:t>Principal Components Regression</a:t>
            </a:r>
            <a:r>
              <a:rPr lang="en-US" sz="3600" b="1" i="0" dirty="0">
                <a:effectLst/>
                <a:highlight>
                  <a:srgbClr val="FFFFFF"/>
                </a:highlight>
              </a:rPr>
              <a:t>: </a:t>
            </a:r>
            <a:r>
              <a:rPr lang="en-US" sz="2400" b="0" i="0" dirty="0">
                <a:solidFill>
                  <a:srgbClr val="273239"/>
                </a:solidFill>
                <a:effectLst/>
                <a:highlight>
                  <a:srgbClr val="FFFFFF"/>
                </a:highlight>
              </a:rPr>
              <a:t> a statistical technique for regression analysis used to reduce a dataset's dimensionality by projecting it onto a lower-dimensional subspace.</a:t>
            </a:r>
          </a:p>
          <a:p>
            <a:pPr algn="l">
              <a:buFont typeface="Arial" panose="020B0604020202020204" pitchFamily="34" charset="0"/>
              <a:buChar char="•"/>
            </a:pPr>
            <a:r>
              <a:rPr lang="en-US" sz="2400" b="0" i="0" dirty="0">
                <a:solidFill>
                  <a:srgbClr val="273239"/>
                </a:solidFill>
                <a:effectLst/>
                <a:highlight>
                  <a:srgbClr val="FFFFFF"/>
                </a:highlight>
              </a:rPr>
              <a:t> This is done by finding a set of orthogonal (i.e., uncorrelated) linear combinations of the original variables, called principal components, that capture the most variance in the data. </a:t>
            </a:r>
            <a:endParaRPr lang="en-IN" sz="3600" b="0" i="0" dirty="0">
              <a:solidFill>
                <a:srgbClr val="272C37"/>
              </a:solidFill>
              <a:effectLst/>
              <a:highlight>
                <a:srgbClr val="FFFFFF"/>
              </a:highlight>
            </a:endParaRPr>
          </a:p>
          <a:p>
            <a:endParaRPr lang="en-IN" sz="2400" dirty="0"/>
          </a:p>
        </p:txBody>
      </p:sp>
    </p:spTree>
    <p:extLst>
      <p:ext uri="{BB962C8B-B14F-4D97-AF65-F5344CB8AC3E}">
        <p14:creationId xmlns:p14="http://schemas.microsoft.com/office/powerpoint/2010/main" val="8215951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effectLst>
                  <a:outerShdw blurRad="38100" dist="38100" dir="2700000" algn="tl">
                    <a:srgbClr val="000000">
                      <a:alpha val="43137"/>
                    </a:srgbClr>
                  </a:outerShdw>
                </a:effectLst>
                <a:latin typeface="+mn-lt"/>
              </a:rPr>
              <a:t>Kmedians</a:t>
            </a:r>
            <a:r>
              <a:rPr lang="en-US" b="1" dirty="0">
                <a:solidFill>
                  <a:srgbClr val="FF0000"/>
                </a:solidFill>
                <a:effectLst>
                  <a:outerShdw blurRad="38100" dist="38100" dir="2700000" algn="tl">
                    <a:srgbClr val="000000">
                      <a:alpha val="43137"/>
                    </a:srgbClr>
                  </a:outerShdw>
                </a:effectLst>
                <a:latin typeface="+mn-lt"/>
              </a:rPr>
              <a:t> Numerical</a:t>
            </a:r>
            <a:endParaRPr lang="en-IN" b="1" dirty="0">
              <a:solidFill>
                <a:srgbClr val="FF0000"/>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p:txBody>
          <a:bodyPr>
            <a:normAutofit/>
          </a:bodyPr>
          <a:lstStyle/>
          <a:p>
            <a:r>
              <a:rPr lang="en-IN" sz="2000" dirty="0"/>
              <a:t>Let's consider a small dataset of one-dimensional points:</a:t>
            </a:r>
          </a:p>
          <a:p>
            <a:r>
              <a:rPr lang="en-IN" sz="2000" dirty="0"/>
              <a:t>Data Points: 2, 3, 7, 8, 10, 12, 15, 20, 25</a:t>
            </a:r>
          </a:p>
          <a:p>
            <a:r>
              <a:rPr lang="en-IN" sz="2000" dirty="0"/>
              <a:t>Assuming we want to perform </a:t>
            </a:r>
            <a:r>
              <a:rPr lang="en-IN" sz="2000" dirty="0" err="1"/>
              <a:t>KMedians</a:t>
            </a:r>
            <a:r>
              <a:rPr lang="en-IN" sz="2000" dirty="0"/>
              <a:t> clustering with K=2 clusters.</a:t>
            </a:r>
          </a:p>
          <a:p>
            <a:endParaRPr lang="en-IN" sz="2000" dirty="0"/>
          </a:p>
        </p:txBody>
      </p:sp>
    </p:spTree>
    <p:extLst>
      <p:ext uri="{BB962C8B-B14F-4D97-AF65-F5344CB8AC3E}">
        <p14:creationId xmlns:p14="http://schemas.microsoft.com/office/powerpoint/2010/main" val="6535212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endParaRPr lang="en-IN" dirty="0"/>
          </a:p>
        </p:txBody>
      </p:sp>
      <p:sp>
        <p:nvSpPr>
          <p:cNvPr id="3" name="Content Placeholder 2"/>
          <p:cNvSpPr>
            <a:spLocks noGrp="1"/>
          </p:cNvSpPr>
          <p:nvPr>
            <p:ph idx="1"/>
          </p:nvPr>
        </p:nvSpPr>
        <p:spPr/>
        <p:txBody>
          <a:bodyPr>
            <a:normAutofit/>
          </a:bodyPr>
          <a:lstStyle/>
          <a:p>
            <a:r>
              <a:rPr lang="en-IN" sz="2400" b="1" dirty="0"/>
              <a:t>Initialization:</a:t>
            </a:r>
            <a:endParaRPr lang="en-IN" sz="2400" dirty="0"/>
          </a:p>
          <a:p>
            <a:r>
              <a:rPr lang="en-IN" sz="2400" dirty="0"/>
              <a:t>Choose two initial medians randomly or using some other initialization method. Let's say we start with medians at 7 and 20.</a:t>
            </a:r>
          </a:p>
        </p:txBody>
      </p:sp>
    </p:spTree>
    <p:extLst>
      <p:ext uri="{BB962C8B-B14F-4D97-AF65-F5344CB8AC3E}">
        <p14:creationId xmlns:p14="http://schemas.microsoft.com/office/powerpoint/2010/main" val="8215978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a:t>
            </a:r>
            <a:endParaRPr lang="en-IN" dirty="0"/>
          </a:p>
        </p:txBody>
      </p:sp>
      <p:sp>
        <p:nvSpPr>
          <p:cNvPr id="3" name="Content Placeholder 2"/>
          <p:cNvSpPr>
            <a:spLocks noGrp="1"/>
          </p:cNvSpPr>
          <p:nvPr>
            <p:ph idx="1"/>
          </p:nvPr>
        </p:nvSpPr>
        <p:spPr/>
        <p:txBody>
          <a:bodyPr>
            <a:normAutofit fontScale="70000" lnSpcReduction="20000"/>
          </a:bodyPr>
          <a:lstStyle/>
          <a:p>
            <a:r>
              <a:rPr lang="en-IN" sz="2000" b="1" dirty="0"/>
              <a:t>Assignment Step:</a:t>
            </a:r>
            <a:endParaRPr lang="en-IN" sz="2000" dirty="0"/>
          </a:p>
          <a:p>
            <a:r>
              <a:rPr lang="en-IN" sz="2000" dirty="0"/>
              <a:t>For each data point, calculate the Manhattan distance (L1 distance) from each of the cluster medians. Assign each data point to the nearest median's cluster.</a:t>
            </a:r>
          </a:p>
          <a:p>
            <a:pPr marL="0" indent="0">
              <a:buNone/>
            </a:pPr>
            <a:endParaRPr lang="en-IN" sz="2000" dirty="0"/>
          </a:p>
          <a:p>
            <a:pPr marL="0" indent="0">
              <a:buNone/>
            </a:pPr>
            <a:r>
              <a:rPr lang="en-IN" sz="2000" dirty="0"/>
              <a:t>Data </a:t>
            </a:r>
          </a:p>
          <a:p>
            <a:pPr marL="0" indent="0">
              <a:buNone/>
            </a:pPr>
            <a:r>
              <a:rPr lang="en-IN" sz="2000" dirty="0"/>
              <a:t>Point     |Median 7|Median 20| Assigned Cluster</a:t>
            </a:r>
          </a:p>
          <a:p>
            <a:pPr marL="0" indent="0">
              <a:buNone/>
            </a:pPr>
            <a:r>
              <a:rPr lang="en-IN" sz="2000" dirty="0"/>
              <a:t>-----------------------------------------------------------------</a:t>
            </a:r>
          </a:p>
          <a:p>
            <a:pPr marL="0" indent="0">
              <a:buNone/>
            </a:pPr>
            <a:r>
              <a:rPr lang="en-IN" sz="2000" dirty="0"/>
              <a:t>    2        |       5       |       18      |         1</a:t>
            </a:r>
          </a:p>
          <a:p>
            <a:pPr marL="0" indent="0">
              <a:buNone/>
            </a:pPr>
            <a:r>
              <a:rPr lang="en-IN" sz="2000" dirty="0"/>
              <a:t>    3        |       4       |       17      |         1</a:t>
            </a:r>
          </a:p>
          <a:p>
            <a:pPr marL="0" indent="0">
              <a:buNone/>
            </a:pPr>
            <a:r>
              <a:rPr lang="en-IN" sz="2000" dirty="0"/>
              <a:t>    7        |       0       |       13      |         1</a:t>
            </a:r>
          </a:p>
          <a:p>
            <a:pPr marL="0" indent="0">
              <a:buNone/>
            </a:pPr>
            <a:r>
              <a:rPr lang="en-IN" sz="2000" dirty="0"/>
              <a:t>    8        |       1       |       12      |         1</a:t>
            </a:r>
          </a:p>
          <a:p>
            <a:pPr marL="0" indent="0">
              <a:buNone/>
            </a:pPr>
            <a:r>
              <a:rPr lang="en-IN" sz="2000" dirty="0"/>
              <a:t>    10       |       3       |       10      |        1</a:t>
            </a:r>
          </a:p>
          <a:p>
            <a:pPr marL="0" indent="0">
              <a:buNone/>
            </a:pPr>
            <a:r>
              <a:rPr lang="en-IN" sz="2000" dirty="0"/>
              <a:t>    12       |       5       |        8      |         1</a:t>
            </a:r>
          </a:p>
          <a:p>
            <a:pPr marL="0" indent="0">
              <a:buNone/>
            </a:pPr>
            <a:r>
              <a:rPr lang="en-IN" sz="2000" dirty="0"/>
              <a:t>    15       |       8       |        5      |         2</a:t>
            </a:r>
          </a:p>
          <a:p>
            <a:pPr marL="0" indent="0">
              <a:buNone/>
            </a:pPr>
            <a:r>
              <a:rPr lang="en-IN" sz="2000" dirty="0"/>
              <a:t>    20       |      13       |        0      |         2</a:t>
            </a:r>
          </a:p>
          <a:p>
            <a:pPr marL="0" indent="0">
              <a:buNone/>
            </a:pPr>
            <a:r>
              <a:rPr lang="en-IN" sz="2000" dirty="0"/>
              <a:t>    25       |      18       |        5      |         2</a:t>
            </a:r>
          </a:p>
          <a:p>
            <a:endParaRPr lang="en-IN" sz="2000" dirty="0"/>
          </a:p>
        </p:txBody>
      </p:sp>
    </p:spTree>
    <p:extLst>
      <p:ext uri="{BB962C8B-B14F-4D97-AF65-F5344CB8AC3E}">
        <p14:creationId xmlns:p14="http://schemas.microsoft.com/office/powerpoint/2010/main" val="8927091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endParaRPr lang="en-IN" dirty="0"/>
          </a:p>
        </p:txBody>
      </p:sp>
      <p:sp>
        <p:nvSpPr>
          <p:cNvPr id="3" name="Content Placeholder 2"/>
          <p:cNvSpPr>
            <a:spLocks noGrp="1"/>
          </p:cNvSpPr>
          <p:nvPr>
            <p:ph idx="1"/>
          </p:nvPr>
        </p:nvSpPr>
        <p:spPr/>
        <p:txBody>
          <a:bodyPr>
            <a:normAutofit/>
          </a:bodyPr>
          <a:lstStyle/>
          <a:p>
            <a:r>
              <a:rPr lang="en-IN" sz="2400" b="1" dirty="0"/>
              <a:t>Update Step (Calculation of Medians):</a:t>
            </a:r>
            <a:endParaRPr lang="en-IN" sz="2400" dirty="0"/>
          </a:p>
          <a:p>
            <a:r>
              <a:rPr lang="en-IN" sz="2400" dirty="0"/>
              <a:t>For each cluster, calculate the median of the data points in that cluster. The median is the middle value when the data points are sorted.</a:t>
            </a:r>
          </a:p>
          <a:p>
            <a:endParaRPr lang="en-US" sz="2400" dirty="0"/>
          </a:p>
          <a:p>
            <a:endParaRPr lang="en-US" sz="2400" dirty="0"/>
          </a:p>
          <a:p>
            <a:endParaRPr lang="en-US" sz="2400" dirty="0"/>
          </a:p>
          <a:p>
            <a:endParaRPr lang="en-US" sz="2400" dirty="0"/>
          </a:p>
          <a:p>
            <a:r>
              <a:rPr lang="en-IN" sz="2400" dirty="0"/>
              <a:t>Repeat the assignment and update steps until convergence. In each iteration, reassign data points to the nearest medians and update the medians based on the median of the data points in each cluster.</a:t>
            </a:r>
          </a:p>
        </p:txBody>
      </p:sp>
      <p:sp>
        <p:nvSpPr>
          <p:cNvPr id="4" name="Rectangle 3"/>
          <p:cNvSpPr/>
          <p:nvPr/>
        </p:nvSpPr>
        <p:spPr>
          <a:xfrm>
            <a:off x="2410297" y="3609891"/>
            <a:ext cx="4572000" cy="646331"/>
          </a:xfrm>
          <a:prstGeom prst="rect">
            <a:avLst/>
          </a:prstGeom>
        </p:spPr>
        <p:txBody>
          <a:bodyPr>
            <a:spAutoFit/>
          </a:bodyPr>
          <a:lstStyle/>
          <a:p>
            <a:r>
              <a:rPr lang="en-IN" dirty="0"/>
              <a:t>Cluster 1 Median: 7.5</a:t>
            </a:r>
          </a:p>
          <a:p>
            <a:r>
              <a:rPr lang="en-IN" dirty="0"/>
              <a:t>Cluster 2 Median: 20</a:t>
            </a:r>
          </a:p>
        </p:txBody>
      </p:sp>
    </p:spTree>
    <p:extLst>
      <p:ext uri="{BB962C8B-B14F-4D97-AF65-F5344CB8AC3E}">
        <p14:creationId xmlns:p14="http://schemas.microsoft.com/office/powerpoint/2010/main" val="3325084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05" y="287066"/>
            <a:ext cx="10515600" cy="1325563"/>
          </a:xfrm>
        </p:spPr>
        <p:txBody>
          <a:bodyPr/>
          <a:lstStyle/>
          <a:p>
            <a:r>
              <a:rPr lang="en-US" dirty="0"/>
              <a:t>K-Medoid</a:t>
            </a:r>
            <a:endParaRPr lang="en-IN" dirty="0"/>
          </a:p>
        </p:txBody>
      </p:sp>
      <p:sp>
        <p:nvSpPr>
          <p:cNvPr id="3" name="Content Placeholder 2"/>
          <p:cNvSpPr>
            <a:spLocks noGrp="1"/>
          </p:cNvSpPr>
          <p:nvPr>
            <p:ph idx="1"/>
          </p:nvPr>
        </p:nvSpPr>
        <p:spPr>
          <a:xfrm>
            <a:off x="604024" y="1334717"/>
            <a:ext cx="10983951" cy="5170586"/>
          </a:xfrm>
        </p:spPr>
        <p:txBody>
          <a:bodyPr>
            <a:normAutofit fontScale="92500" lnSpcReduction="10000"/>
          </a:bodyPr>
          <a:lstStyle/>
          <a:p>
            <a:pPr algn="just"/>
            <a:r>
              <a:rPr lang="en-IN" sz="2400" dirty="0"/>
              <a:t>K-Medoids is particularly useful when dealing with non-numerical data or when you want clusters that are </a:t>
            </a:r>
            <a:r>
              <a:rPr lang="en-IN" sz="2400" dirty="0" err="1"/>
              <a:t>centered</a:t>
            </a:r>
            <a:r>
              <a:rPr lang="en-IN" sz="2400" dirty="0"/>
              <a:t> around actual data points.</a:t>
            </a:r>
          </a:p>
          <a:p>
            <a:pPr algn="just"/>
            <a:endParaRPr lang="en-IN" sz="2400" dirty="0"/>
          </a:p>
          <a:p>
            <a:pPr algn="just"/>
            <a:r>
              <a:rPr lang="en-IN" sz="2400" dirty="0"/>
              <a:t>"K-Medoids," is a clustering algorithm similar to </a:t>
            </a:r>
            <a:r>
              <a:rPr lang="en-IN" sz="2400" dirty="0" err="1"/>
              <a:t>KMeans</a:t>
            </a:r>
            <a:r>
              <a:rPr lang="en-IN" sz="2400" dirty="0"/>
              <a:t> but uses actual data points as cluster representatives (medoids) instead of the mean or centroid.</a:t>
            </a:r>
          </a:p>
          <a:p>
            <a:pPr algn="just"/>
            <a:endParaRPr lang="en-IN" sz="2400" dirty="0"/>
          </a:p>
          <a:p>
            <a:pPr algn="just"/>
            <a:r>
              <a:rPr lang="en-IN" sz="2400" dirty="0"/>
              <a:t>Medoids are representative objects of a data set or a cluster within a data set whose sum of dissimilarities to all the objects in the cluster is minimal.</a:t>
            </a:r>
          </a:p>
          <a:p>
            <a:pPr algn="just"/>
            <a:endParaRPr lang="en-IN" sz="2400" dirty="0"/>
          </a:p>
          <a:p>
            <a:pPr algn="just"/>
            <a:r>
              <a:rPr lang="en-IN" sz="2400" dirty="0"/>
              <a:t> Medoids are similar in concept to means or centroids, but medoids are always restricted to be members of the data set. </a:t>
            </a:r>
          </a:p>
          <a:p>
            <a:pPr algn="just"/>
            <a:endParaRPr lang="en-IN" sz="2400" dirty="0"/>
          </a:p>
          <a:p>
            <a:pPr algn="just"/>
            <a:r>
              <a:rPr lang="en-IN" sz="2400" dirty="0"/>
              <a:t>Medoids are most commonly used on data when a mean or centroid cannot be defined, such as graphs.</a:t>
            </a:r>
          </a:p>
        </p:txBody>
      </p:sp>
    </p:spTree>
    <p:extLst>
      <p:ext uri="{BB962C8B-B14F-4D97-AF65-F5344CB8AC3E}">
        <p14:creationId xmlns:p14="http://schemas.microsoft.com/office/powerpoint/2010/main" val="38153361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latin typeface="+mn-lt"/>
              </a:rPr>
              <a:t>K-Medoid</a:t>
            </a:r>
            <a:endParaRPr lang="en-IN" b="1" dirty="0">
              <a:solidFill>
                <a:srgbClr val="FF0000"/>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568712" y="1973766"/>
            <a:ext cx="11285034" cy="4623586"/>
          </a:xfrm>
        </p:spPr>
        <p:txBody>
          <a:bodyPr>
            <a:normAutofit fontScale="92500" lnSpcReduction="20000"/>
          </a:bodyPr>
          <a:lstStyle/>
          <a:p>
            <a:pPr marL="514350" indent="-514350" algn="l">
              <a:buFont typeface="+mj-lt"/>
              <a:buAutoNum type="arabicPeriod"/>
            </a:pPr>
            <a:r>
              <a:rPr lang="en-IN" b="0" i="0" dirty="0">
                <a:solidFill>
                  <a:srgbClr val="2D3748"/>
                </a:solidFill>
                <a:effectLst/>
                <a:latin typeface="-apple-system"/>
              </a:rPr>
              <a:t>First, we select K random data points from the dataset and use them as medoids.</a:t>
            </a:r>
          </a:p>
          <a:p>
            <a:pPr marL="514350" indent="-514350" algn="l">
              <a:buFont typeface="+mj-lt"/>
              <a:buAutoNum type="arabicPeriod"/>
            </a:pPr>
            <a:endParaRPr lang="en-IN" b="0" i="0" dirty="0">
              <a:solidFill>
                <a:srgbClr val="2D3748"/>
              </a:solidFill>
              <a:effectLst/>
              <a:latin typeface="-apple-system"/>
            </a:endParaRPr>
          </a:p>
          <a:p>
            <a:pPr marL="514350" indent="-514350" algn="l">
              <a:buFont typeface="+mj-lt"/>
              <a:buAutoNum type="arabicPeriod"/>
            </a:pPr>
            <a:r>
              <a:rPr lang="en-IN" b="0" i="0" dirty="0">
                <a:solidFill>
                  <a:srgbClr val="2D3748"/>
                </a:solidFill>
                <a:effectLst/>
                <a:latin typeface="-apple-system"/>
              </a:rPr>
              <a:t>Now, we will calculate the distance of each data point from the medoids. You can use any of the Euclidean, Manhattan distance, or squared Euclidean distance as the distance measure.</a:t>
            </a:r>
          </a:p>
          <a:p>
            <a:pPr marL="514350" indent="-514350" algn="l">
              <a:buFont typeface="+mj-lt"/>
              <a:buAutoNum type="arabicPeriod"/>
            </a:pPr>
            <a:endParaRPr lang="en-IN" b="0" i="0" dirty="0">
              <a:solidFill>
                <a:srgbClr val="2D3748"/>
              </a:solidFill>
              <a:effectLst/>
              <a:latin typeface="-apple-system"/>
            </a:endParaRPr>
          </a:p>
          <a:p>
            <a:pPr marL="514350" indent="-514350" algn="l">
              <a:buFont typeface="+mj-lt"/>
              <a:buAutoNum type="arabicPeriod"/>
            </a:pPr>
            <a:r>
              <a:rPr lang="en-IN" b="0" i="0" dirty="0">
                <a:solidFill>
                  <a:srgbClr val="2D3748"/>
                </a:solidFill>
                <a:effectLst/>
                <a:latin typeface="-apple-system"/>
              </a:rPr>
              <a:t>Once we find the distance of each data point from the medoids,  we will assign the data points to the clusters associated with each medoid. The data points are assigned to the medoids at the closest distance. </a:t>
            </a:r>
          </a:p>
          <a:p>
            <a:pPr marL="514350" indent="-514350" algn="l">
              <a:buFont typeface="+mj-lt"/>
              <a:buAutoNum type="arabicPeriod"/>
            </a:pPr>
            <a:endParaRPr lang="en-IN" b="0" i="0" dirty="0">
              <a:solidFill>
                <a:srgbClr val="2D3748"/>
              </a:solidFill>
              <a:effectLst/>
              <a:latin typeface="-apple-system"/>
            </a:endParaRPr>
          </a:p>
          <a:p>
            <a:pPr marL="514350" indent="-514350" algn="l">
              <a:buFont typeface="+mj-lt"/>
              <a:buAutoNum type="arabicPeriod"/>
            </a:pPr>
            <a:r>
              <a:rPr lang="en-IN" b="0" i="0" dirty="0">
                <a:solidFill>
                  <a:srgbClr val="2D3748"/>
                </a:solidFill>
                <a:effectLst/>
                <a:latin typeface="-apple-system"/>
              </a:rPr>
              <a:t>After determining the clusters, we will calculate the sum of the distance of all the non-medoid data points to the medoid of each cluster. Let the cost be C</a:t>
            </a:r>
            <a:r>
              <a:rPr lang="en-IN" b="0" i="0" baseline="-25000" dirty="0">
                <a:solidFill>
                  <a:srgbClr val="2D3748"/>
                </a:solidFill>
                <a:effectLst/>
                <a:latin typeface="-apple-system"/>
              </a:rPr>
              <a:t>i</a:t>
            </a:r>
            <a:r>
              <a:rPr lang="en-IN" b="0" i="0" dirty="0">
                <a:solidFill>
                  <a:srgbClr val="2D3748"/>
                </a:solidFill>
                <a:effectLst/>
                <a:latin typeface="-apple-system"/>
              </a:rPr>
              <a:t>.</a:t>
            </a:r>
          </a:p>
          <a:p>
            <a:pPr marL="514350" indent="-514350" algn="l">
              <a:buFont typeface="+mj-lt"/>
              <a:buAutoNum type="arabicPeriod"/>
            </a:pPr>
            <a:endParaRPr lang="en-IN" b="0" i="0" dirty="0">
              <a:solidFill>
                <a:srgbClr val="2D3748"/>
              </a:solidFill>
              <a:effectLst/>
              <a:latin typeface="-apple-system"/>
            </a:endParaRPr>
          </a:p>
        </p:txBody>
      </p:sp>
    </p:spTree>
    <p:extLst>
      <p:ext uri="{BB962C8B-B14F-4D97-AF65-F5344CB8AC3E}">
        <p14:creationId xmlns:p14="http://schemas.microsoft.com/office/powerpoint/2010/main" val="24844790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2836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F1AF7-FEE9-FC9B-C0FB-33E85F319E77}"/>
              </a:ext>
            </a:extLst>
          </p:cNvPr>
          <p:cNvSpPr>
            <a:spLocks noGrp="1"/>
          </p:cNvSpPr>
          <p:nvPr>
            <p:ph idx="1"/>
          </p:nvPr>
        </p:nvSpPr>
        <p:spPr/>
        <p:txBody>
          <a:bodyPr>
            <a:normAutofit/>
          </a:bodyPr>
          <a:lstStyle/>
          <a:p>
            <a:pPr marL="0" indent="0">
              <a:buNone/>
            </a:pPr>
            <a:r>
              <a:rPr lang="en-IN" sz="2400" dirty="0">
                <a:solidFill>
                  <a:srgbClr val="2D3748"/>
                </a:solidFill>
                <a:latin typeface="-apple-system"/>
              </a:rPr>
              <a:t>5. 	Now, we will select a random data point </a:t>
            </a:r>
            <a:r>
              <a:rPr lang="en-IN" sz="2400" dirty="0" err="1">
                <a:solidFill>
                  <a:srgbClr val="2D3748"/>
                </a:solidFill>
                <a:latin typeface="-apple-system"/>
              </a:rPr>
              <a:t>D</a:t>
            </a:r>
            <a:r>
              <a:rPr lang="en-IN" sz="2400" baseline="-25000" dirty="0" err="1">
                <a:solidFill>
                  <a:srgbClr val="2D3748"/>
                </a:solidFill>
                <a:latin typeface="-apple-system"/>
              </a:rPr>
              <a:t>j</a:t>
            </a:r>
            <a:r>
              <a:rPr lang="en-IN" sz="2400" dirty="0">
                <a:solidFill>
                  <a:srgbClr val="2D3748"/>
                </a:solidFill>
                <a:latin typeface="-apple-system"/>
              </a:rPr>
              <a:t> from the dataset and swap it 	with a 	medoid M</a:t>
            </a:r>
            <a:r>
              <a:rPr lang="en-IN" sz="2400" baseline="-25000" dirty="0">
                <a:solidFill>
                  <a:srgbClr val="2D3748"/>
                </a:solidFill>
                <a:latin typeface="-apple-system"/>
              </a:rPr>
              <a:t>i</a:t>
            </a:r>
            <a:r>
              <a:rPr lang="en-IN" sz="2400" dirty="0">
                <a:solidFill>
                  <a:srgbClr val="2D3748"/>
                </a:solidFill>
                <a:latin typeface="-apple-system"/>
              </a:rPr>
              <a:t>. Here, </a:t>
            </a:r>
            <a:r>
              <a:rPr lang="en-IN" sz="2400" dirty="0" err="1">
                <a:solidFill>
                  <a:srgbClr val="2D3748"/>
                </a:solidFill>
                <a:latin typeface="-apple-system"/>
              </a:rPr>
              <a:t>D</a:t>
            </a:r>
            <a:r>
              <a:rPr lang="en-IN" sz="2400" baseline="-25000" dirty="0" err="1">
                <a:solidFill>
                  <a:srgbClr val="2D3748"/>
                </a:solidFill>
                <a:latin typeface="-apple-system"/>
              </a:rPr>
              <a:t>j</a:t>
            </a:r>
            <a:r>
              <a:rPr lang="en-IN" sz="2400" dirty="0">
                <a:solidFill>
                  <a:srgbClr val="2D3748"/>
                </a:solidFill>
                <a:latin typeface="-apple-system"/>
              </a:rPr>
              <a:t> becomes a temporary medoid. After swapping, 	we will calculate the distance of all the non-medoid data points to the 	current medoid of each cluster. Let this cost be </a:t>
            </a:r>
            <a:r>
              <a:rPr lang="en-IN" sz="2400" dirty="0" err="1">
                <a:solidFill>
                  <a:srgbClr val="2D3748"/>
                </a:solidFill>
                <a:latin typeface="-apple-system"/>
              </a:rPr>
              <a:t>C</a:t>
            </a:r>
            <a:r>
              <a:rPr lang="en-IN" sz="2400" baseline="-25000" dirty="0" err="1">
                <a:solidFill>
                  <a:srgbClr val="2D3748"/>
                </a:solidFill>
                <a:latin typeface="-apple-system"/>
              </a:rPr>
              <a:t>j</a:t>
            </a:r>
            <a:r>
              <a:rPr lang="en-IN" sz="2400" dirty="0">
                <a:solidFill>
                  <a:srgbClr val="2D3748"/>
                </a:solidFill>
                <a:latin typeface="-apple-system"/>
              </a:rPr>
              <a:t>. </a:t>
            </a:r>
          </a:p>
          <a:p>
            <a:pPr algn="l">
              <a:buFont typeface="+mj-lt"/>
              <a:buAutoNum type="arabicPeriod"/>
            </a:pPr>
            <a:endParaRPr lang="en-IN" sz="2400" dirty="0">
              <a:solidFill>
                <a:srgbClr val="2D3748"/>
              </a:solidFill>
              <a:latin typeface="-apple-system"/>
            </a:endParaRPr>
          </a:p>
          <a:p>
            <a:pPr marL="0" indent="0">
              <a:buNone/>
            </a:pPr>
            <a:r>
              <a:rPr lang="en-IN" sz="2400" dirty="0">
                <a:solidFill>
                  <a:srgbClr val="2D3748"/>
                </a:solidFill>
                <a:latin typeface="-apple-system"/>
              </a:rPr>
              <a:t>6. 	If C</a:t>
            </a:r>
            <a:r>
              <a:rPr lang="en-IN" sz="2400" baseline="-25000" dirty="0">
                <a:solidFill>
                  <a:srgbClr val="2D3748"/>
                </a:solidFill>
                <a:latin typeface="-apple-system"/>
              </a:rPr>
              <a:t>i</a:t>
            </a:r>
            <a:r>
              <a:rPr lang="en-IN" sz="2400" dirty="0">
                <a:solidFill>
                  <a:srgbClr val="2D3748"/>
                </a:solidFill>
                <a:latin typeface="-apple-system"/>
              </a:rPr>
              <a:t>&gt;</a:t>
            </a:r>
            <a:r>
              <a:rPr lang="en-IN" sz="2400" dirty="0" err="1">
                <a:solidFill>
                  <a:srgbClr val="2D3748"/>
                </a:solidFill>
                <a:latin typeface="-apple-system"/>
              </a:rPr>
              <a:t>C</a:t>
            </a:r>
            <a:r>
              <a:rPr lang="en-IN" sz="2400" baseline="-25000" dirty="0" err="1">
                <a:solidFill>
                  <a:srgbClr val="2D3748"/>
                </a:solidFill>
                <a:latin typeface="-apple-system"/>
              </a:rPr>
              <a:t>j</a:t>
            </a:r>
            <a:r>
              <a:rPr lang="en-IN" sz="2400" dirty="0">
                <a:solidFill>
                  <a:srgbClr val="2D3748"/>
                </a:solidFill>
                <a:latin typeface="-apple-system"/>
              </a:rPr>
              <a:t>, the current medoids with </a:t>
            </a:r>
            <a:r>
              <a:rPr lang="en-IN" sz="2400" dirty="0" err="1">
                <a:solidFill>
                  <a:srgbClr val="2D3748"/>
                </a:solidFill>
                <a:latin typeface="-apple-system"/>
              </a:rPr>
              <a:t>D</a:t>
            </a:r>
            <a:r>
              <a:rPr lang="en-IN" sz="2400" baseline="-25000" dirty="0" err="1">
                <a:solidFill>
                  <a:srgbClr val="2D3748"/>
                </a:solidFill>
                <a:latin typeface="-apple-system"/>
              </a:rPr>
              <a:t>j</a:t>
            </a:r>
            <a:r>
              <a:rPr lang="en-IN" sz="2400" dirty="0">
                <a:solidFill>
                  <a:srgbClr val="2D3748"/>
                </a:solidFill>
                <a:latin typeface="-apple-system"/>
              </a:rPr>
              <a:t> as one of the medoids are made 	permanent medoids. Otherwise, we undo the swap, and M</a:t>
            </a:r>
            <a:r>
              <a:rPr lang="en-IN" sz="2400" baseline="-25000" dirty="0">
                <a:solidFill>
                  <a:srgbClr val="2D3748"/>
                </a:solidFill>
                <a:latin typeface="-apple-system"/>
              </a:rPr>
              <a:t>i</a:t>
            </a:r>
            <a:r>
              <a:rPr lang="en-IN" sz="2400" dirty="0">
                <a:solidFill>
                  <a:srgbClr val="2D3748"/>
                </a:solidFill>
                <a:latin typeface="-apple-system"/>
              </a:rPr>
              <a:t> is reinstated as 	the medoid.</a:t>
            </a:r>
          </a:p>
          <a:p>
            <a:pPr marL="0" indent="0">
              <a:buNone/>
            </a:pPr>
            <a:endParaRPr lang="en-IN" sz="2400" dirty="0">
              <a:solidFill>
                <a:srgbClr val="2D3748"/>
              </a:solidFill>
              <a:latin typeface="-apple-system"/>
            </a:endParaRPr>
          </a:p>
          <a:p>
            <a:pPr marL="0" indent="0">
              <a:buNone/>
            </a:pPr>
            <a:r>
              <a:rPr lang="en-IN" sz="2400" dirty="0">
                <a:solidFill>
                  <a:srgbClr val="2D3748"/>
                </a:solidFill>
                <a:latin typeface="-apple-system"/>
              </a:rPr>
              <a:t>7. 	Repeat 4 to 6 until no change occurs in the clusters. </a:t>
            </a:r>
          </a:p>
          <a:p>
            <a:endParaRPr lang="en-US" sz="2400" dirty="0"/>
          </a:p>
        </p:txBody>
      </p:sp>
    </p:spTree>
    <p:extLst>
      <p:ext uri="{BB962C8B-B14F-4D97-AF65-F5344CB8AC3E}">
        <p14:creationId xmlns:p14="http://schemas.microsoft.com/office/powerpoint/2010/main" val="4058152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latin typeface="+mn-lt"/>
              </a:rPr>
              <a:t>K-</a:t>
            </a:r>
            <a:r>
              <a:rPr lang="en-US" b="1" dirty="0" err="1">
                <a:solidFill>
                  <a:srgbClr val="FF0000"/>
                </a:solidFill>
                <a:effectLst>
                  <a:outerShdw blurRad="38100" dist="38100" dir="2700000" algn="tl">
                    <a:srgbClr val="000000">
                      <a:alpha val="43137"/>
                    </a:srgbClr>
                  </a:outerShdw>
                </a:effectLst>
                <a:latin typeface="+mn-lt"/>
              </a:rPr>
              <a:t>Medoids</a:t>
            </a:r>
            <a:r>
              <a:rPr lang="en-US" b="1" dirty="0">
                <a:solidFill>
                  <a:srgbClr val="FF0000"/>
                </a:solidFill>
                <a:effectLst>
                  <a:outerShdw blurRad="38100" dist="38100" dir="2700000" algn="tl">
                    <a:srgbClr val="000000">
                      <a:alpha val="43137"/>
                    </a:srgbClr>
                  </a:outerShdw>
                </a:effectLst>
                <a:latin typeface="+mn-lt"/>
              </a:rPr>
              <a:t> Numerical</a:t>
            </a:r>
            <a:endParaRPr lang="en-IN" b="1" dirty="0">
              <a:solidFill>
                <a:srgbClr val="FF0000"/>
              </a:solidFill>
              <a:effectLst>
                <a:outerShdw blurRad="38100" dist="38100" dir="2700000" algn="tl">
                  <a:srgbClr val="000000">
                    <a:alpha val="43137"/>
                  </a:srgbClr>
                </a:outerShdw>
              </a:effectLst>
              <a:latin typeface="+mn-lt"/>
            </a:endParaRPr>
          </a:p>
        </p:txBody>
      </p:sp>
      <p:pic>
        <p:nvPicPr>
          <p:cNvPr id="6" name="Content Placeholder 5">
            <a:extLst>
              <a:ext uri="{FF2B5EF4-FFF2-40B4-BE49-F238E27FC236}">
                <a16:creationId xmlns:a16="http://schemas.microsoft.com/office/drawing/2014/main" id="{5DE7387B-AEAB-4302-0839-77EAAFA3848F}"/>
              </a:ext>
            </a:extLst>
          </p:cNvPr>
          <p:cNvPicPr>
            <a:picLocks noGrp="1" noChangeAspect="1"/>
          </p:cNvPicPr>
          <p:nvPr>
            <p:ph idx="1"/>
          </p:nvPr>
        </p:nvPicPr>
        <p:blipFill>
          <a:blip r:embed="rId2"/>
          <a:stretch>
            <a:fillRect/>
          </a:stretch>
        </p:blipFill>
        <p:spPr>
          <a:xfrm>
            <a:off x="2299319" y="1600201"/>
            <a:ext cx="7593363" cy="4525963"/>
          </a:xfrm>
          <a:prstGeom prst="rect">
            <a:avLst/>
          </a:prstGeom>
        </p:spPr>
      </p:pic>
    </p:spTree>
    <p:extLst>
      <p:ext uri="{BB962C8B-B14F-4D97-AF65-F5344CB8AC3E}">
        <p14:creationId xmlns:p14="http://schemas.microsoft.com/office/powerpoint/2010/main" val="16916680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graph&#10;&#10;Description automatically generated">
            <a:extLst>
              <a:ext uri="{FF2B5EF4-FFF2-40B4-BE49-F238E27FC236}">
                <a16:creationId xmlns:a16="http://schemas.microsoft.com/office/drawing/2014/main" id="{6B02ACBF-1379-9350-8F5E-10C7D0DAFBAA}"/>
              </a:ext>
            </a:extLst>
          </p:cNvPr>
          <p:cNvPicPr>
            <a:picLocks noGrp="1" noChangeAspect="1"/>
          </p:cNvPicPr>
          <p:nvPr>
            <p:ph idx="1"/>
          </p:nvPr>
        </p:nvPicPr>
        <p:blipFill>
          <a:blip r:embed="rId2"/>
          <a:stretch>
            <a:fillRect/>
          </a:stretch>
        </p:blipFill>
        <p:spPr>
          <a:xfrm>
            <a:off x="2739935" y="643467"/>
            <a:ext cx="6712131" cy="5571067"/>
          </a:xfrm>
          <a:prstGeom prst="rect">
            <a:avLst/>
          </a:prstGeom>
        </p:spPr>
      </p:pic>
    </p:spTree>
    <p:extLst>
      <p:ext uri="{BB962C8B-B14F-4D97-AF65-F5344CB8AC3E}">
        <p14:creationId xmlns:p14="http://schemas.microsoft.com/office/powerpoint/2010/main" val="1862404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pPr algn="l">
              <a:buFont typeface="Arial" panose="020B0604020202020204" pitchFamily="34" charset="0"/>
              <a:buChar char="•"/>
            </a:pPr>
            <a:r>
              <a:rPr lang="en-US" sz="2400" b="1" i="0" dirty="0">
                <a:effectLst/>
                <a:highlight>
                  <a:srgbClr val="FFFFFF"/>
                </a:highlight>
              </a:rPr>
              <a:t>Polynomial Regression: </a:t>
            </a:r>
            <a:r>
              <a:rPr lang="en-US" sz="1600" b="0" i="0" dirty="0">
                <a:solidFill>
                  <a:srgbClr val="273239"/>
                </a:solidFill>
                <a:effectLst/>
                <a:highlight>
                  <a:srgbClr val="FFFFFF"/>
                </a:highlight>
                <a:latin typeface="Nunito" pitchFamily="2" charset="0"/>
              </a:rPr>
              <a:t> </a:t>
            </a:r>
            <a:r>
              <a:rPr lang="en-US" sz="2400" b="0" i="0" dirty="0">
                <a:solidFill>
                  <a:srgbClr val="273239"/>
                </a:solidFill>
                <a:effectLst/>
                <a:highlight>
                  <a:srgbClr val="FFFFFF"/>
                </a:highlight>
              </a:rPr>
              <a:t>Polynomial regression is a type of regression analysis used in statistics and machine learning when the relationship between the independent variable (input) and the dependent variable (output) is not linear.</a:t>
            </a:r>
            <a:endParaRPr lang="en-US" sz="3600" b="0" i="0" dirty="0">
              <a:solidFill>
                <a:srgbClr val="51565E"/>
              </a:solidFill>
              <a:effectLst/>
              <a:highlight>
                <a:srgbClr val="FFFFFF"/>
              </a:highlight>
            </a:endParaRPr>
          </a:p>
          <a:p>
            <a:pPr algn="l">
              <a:buFont typeface="Arial" panose="020B0604020202020204" pitchFamily="34" charset="0"/>
              <a:buChar char="•"/>
            </a:pPr>
            <a:r>
              <a:rPr lang="en-US" sz="2400" b="1" i="0" dirty="0">
                <a:effectLst/>
                <a:highlight>
                  <a:srgbClr val="FFFFFF"/>
                </a:highlight>
              </a:rPr>
              <a:t>Random Forest Regression: </a:t>
            </a:r>
            <a:r>
              <a:rPr lang="en-US" sz="2400" b="0" i="0" u="none" strike="noStrike" dirty="0">
                <a:solidFill>
                  <a:srgbClr val="1179EF"/>
                </a:solidFill>
                <a:effectLst/>
                <a:highlight>
                  <a:srgbClr val="FFFFFF"/>
                </a:highlight>
                <a:hlinkClick r:id="rId2" tooltip="Random Forest"/>
              </a:rPr>
              <a:t>Random Forest</a:t>
            </a:r>
            <a:r>
              <a:rPr lang="en-US" sz="2400" b="0" i="0" dirty="0">
                <a:solidFill>
                  <a:srgbClr val="51565E"/>
                </a:solidFill>
                <a:effectLst/>
                <a:highlight>
                  <a:srgbClr val="FFFFFF"/>
                </a:highlight>
              </a:rPr>
              <a:t> regression is heavily used in Machine Learning. It uses multiple decision trees to predict the output. Random data points are chosen from the given dataset and used to build a decision tree via this algorithm.</a:t>
            </a:r>
          </a:p>
          <a:p>
            <a:pPr algn="l">
              <a:buFont typeface="Arial" panose="020B0604020202020204" pitchFamily="34" charset="0"/>
              <a:buChar char="•"/>
            </a:pPr>
            <a:endParaRPr lang="en-US" sz="2400" b="0" i="0" dirty="0">
              <a:solidFill>
                <a:srgbClr val="51565E"/>
              </a:solidFill>
              <a:effectLst/>
              <a:highlight>
                <a:srgbClr val="FFFFFF"/>
              </a:highlight>
            </a:endParaRPr>
          </a:p>
          <a:p>
            <a:pPr algn="l">
              <a:buFont typeface="Arial" panose="020B0604020202020204" pitchFamily="34" charset="0"/>
              <a:buChar char="•"/>
            </a:pPr>
            <a:r>
              <a:rPr lang="en-US" sz="2400" b="1" i="0" dirty="0">
                <a:effectLst/>
                <a:highlight>
                  <a:srgbClr val="FFFFFF"/>
                </a:highlight>
              </a:rPr>
              <a:t>Simple Linear Regression: </a:t>
            </a:r>
            <a:r>
              <a:rPr lang="en-US" sz="2400" b="0" i="0" dirty="0">
                <a:solidFill>
                  <a:srgbClr val="333333"/>
                </a:solidFill>
                <a:effectLst/>
                <a:highlight>
                  <a:srgbClr val="FFFFFF"/>
                </a:highlight>
              </a:rPr>
              <a:t>Simple Linear Regression is a type of Regression algorithm that models the relationship between a dependent variable and a single independent variable. The relationship shown by a Simple Linear Regression model is linear or a sloped straight line, hence it is called Simple Linear Regression.</a:t>
            </a:r>
            <a:endParaRPr lang="en-US" sz="3600" b="0" i="0" dirty="0">
              <a:solidFill>
                <a:srgbClr val="51565E"/>
              </a:solidFill>
              <a:effectLst/>
              <a:highlight>
                <a:srgbClr val="FFFFFF"/>
              </a:highlight>
            </a:endParaRPr>
          </a:p>
          <a:p>
            <a:pPr algn="l">
              <a:buFont typeface="Arial" panose="020B0604020202020204" pitchFamily="34" charset="0"/>
              <a:buChar char="•"/>
            </a:pPr>
            <a:r>
              <a:rPr lang="en-US" sz="2400" b="1" i="0" dirty="0">
                <a:effectLst/>
                <a:highlight>
                  <a:srgbClr val="FFFFFF"/>
                </a:highlight>
              </a:rPr>
              <a:t>Support Vector Regression: </a:t>
            </a:r>
            <a:r>
              <a:rPr lang="en-US" sz="2400" b="0" i="0" dirty="0">
                <a:solidFill>
                  <a:srgbClr val="51565E"/>
                </a:solidFill>
                <a:effectLst/>
                <a:highlight>
                  <a:srgbClr val="FFFFFF"/>
                </a:highlight>
              </a:rPr>
              <a:t>This regression type solves both linear and non-linear models. It uses non-linear kernel functions, like polynomials, to find an optimal solution for non-linear models.</a:t>
            </a:r>
          </a:p>
          <a:p>
            <a:endParaRPr lang="en-IN" sz="2400" dirty="0"/>
          </a:p>
        </p:txBody>
      </p:sp>
    </p:spTree>
    <p:extLst>
      <p:ext uri="{BB962C8B-B14F-4D97-AF65-F5344CB8AC3E}">
        <p14:creationId xmlns:p14="http://schemas.microsoft.com/office/powerpoint/2010/main" val="15360915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white page with black text&#10;&#10;Description automatically generated with medium confidence">
            <a:extLst>
              <a:ext uri="{FF2B5EF4-FFF2-40B4-BE49-F238E27FC236}">
                <a16:creationId xmlns:a16="http://schemas.microsoft.com/office/drawing/2014/main" id="{3ED37548-30BB-587E-E6F8-C9E2EB0BEB3B}"/>
              </a:ext>
            </a:extLst>
          </p:cNvPr>
          <p:cNvPicPr>
            <a:picLocks noGrp="1" noChangeAspect="1"/>
          </p:cNvPicPr>
          <p:nvPr>
            <p:ph idx="1"/>
          </p:nvPr>
        </p:nvPicPr>
        <p:blipFill>
          <a:blip r:embed="rId2"/>
          <a:stretch>
            <a:fillRect/>
          </a:stretch>
        </p:blipFill>
        <p:spPr>
          <a:xfrm>
            <a:off x="2006601" y="883349"/>
            <a:ext cx="8178799" cy="5091300"/>
          </a:xfrm>
          <a:prstGeom prst="rect">
            <a:avLst/>
          </a:prstGeom>
        </p:spPr>
      </p:pic>
    </p:spTree>
    <p:extLst>
      <p:ext uri="{BB962C8B-B14F-4D97-AF65-F5344CB8AC3E}">
        <p14:creationId xmlns:p14="http://schemas.microsoft.com/office/powerpoint/2010/main" val="16182894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table&#10;&#10;Description automatically generated">
            <a:extLst>
              <a:ext uri="{FF2B5EF4-FFF2-40B4-BE49-F238E27FC236}">
                <a16:creationId xmlns:a16="http://schemas.microsoft.com/office/drawing/2014/main" id="{55136393-BAFE-6516-5900-D1330DBF1675}"/>
              </a:ext>
            </a:extLst>
          </p:cNvPr>
          <p:cNvPicPr>
            <a:picLocks noGrp="1" noChangeAspect="1"/>
          </p:cNvPicPr>
          <p:nvPr>
            <p:ph idx="1"/>
          </p:nvPr>
        </p:nvPicPr>
        <p:blipFill>
          <a:blip r:embed="rId2"/>
          <a:stretch>
            <a:fillRect/>
          </a:stretch>
        </p:blipFill>
        <p:spPr>
          <a:xfrm>
            <a:off x="2709331" y="643467"/>
            <a:ext cx="6773336" cy="5571067"/>
          </a:xfrm>
          <a:prstGeom prst="rect">
            <a:avLst/>
          </a:prstGeom>
        </p:spPr>
      </p:pic>
    </p:spTree>
    <p:extLst>
      <p:ext uri="{BB962C8B-B14F-4D97-AF65-F5344CB8AC3E}">
        <p14:creationId xmlns:p14="http://schemas.microsoft.com/office/powerpoint/2010/main" val="24426335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white paper with text&#10;&#10;Description automatically generated">
            <a:extLst>
              <a:ext uri="{FF2B5EF4-FFF2-40B4-BE49-F238E27FC236}">
                <a16:creationId xmlns:a16="http://schemas.microsoft.com/office/drawing/2014/main" id="{40D069CB-648C-5718-15F9-58DBD96C0975}"/>
              </a:ext>
            </a:extLst>
          </p:cNvPr>
          <p:cNvPicPr>
            <a:picLocks noGrp="1" noChangeAspect="1"/>
          </p:cNvPicPr>
          <p:nvPr>
            <p:ph idx="1"/>
          </p:nvPr>
        </p:nvPicPr>
        <p:blipFill>
          <a:blip r:embed="rId2"/>
          <a:stretch>
            <a:fillRect/>
          </a:stretch>
        </p:blipFill>
        <p:spPr>
          <a:xfrm>
            <a:off x="2006601" y="1762571"/>
            <a:ext cx="8178799" cy="3332859"/>
          </a:xfrm>
          <a:prstGeom prst="rect">
            <a:avLst/>
          </a:prstGeom>
        </p:spPr>
      </p:pic>
    </p:spTree>
    <p:extLst>
      <p:ext uri="{BB962C8B-B14F-4D97-AF65-F5344CB8AC3E}">
        <p14:creationId xmlns:p14="http://schemas.microsoft.com/office/powerpoint/2010/main" val="513469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data sheet&#10;&#10;Description automatically generated">
            <a:extLst>
              <a:ext uri="{FF2B5EF4-FFF2-40B4-BE49-F238E27FC236}">
                <a16:creationId xmlns:a16="http://schemas.microsoft.com/office/drawing/2014/main" id="{1C44175C-481F-AB27-FD30-3D82E98F5243}"/>
              </a:ext>
            </a:extLst>
          </p:cNvPr>
          <p:cNvPicPr>
            <a:picLocks noGrp="1" noChangeAspect="1"/>
          </p:cNvPicPr>
          <p:nvPr>
            <p:ph idx="1"/>
          </p:nvPr>
        </p:nvPicPr>
        <p:blipFill>
          <a:blip r:embed="rId2"/>
          <a:stretch>
            <a:fillRect/>
          </a:stretch>
        </p:blipFill>
        <p:spPr>
          <a:xfrm>
            <a:off x="2293223" y="643467"/>
            <a:ext cx="7605552" cy="5571067"/>
          </a:xfrm>
          <a:prstGeom prst="rect">
            <a:avLst/>
          </a:prstGeom>
        </p:spPr>
      </p:pic>
    </p:spTree>
    <p:extLst>
      <p:ext uri="{BB962C8B-B14F-4D97-AF65-F5344CB8AC3E}">
        <p14:creationId xmlns:p14="http://schemas.microsoft.com/office/powerpoint/2010/main" val="14320464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8EA68BD1-24D5-C9A7-0319-D578AE8E945B}"/>
              </a:ext>
            </a:extLst>
          </p:cNvPr>
          <p:cNvPicPr>
            <a:picLocks noGrp="1" noChangeAspect="1"/>
          </p:cNvPicPr>
          <p:nvPr>
            <p:ph idx="1"/>
          </p:nvPr>
        </p:nvPicPr>
        <p:blipFill>
          <a:blip r:embed="rId2"/>
          <a:stretch>
            <a:fillRect/>
          </a:stretch>
        </p:blipFill>
        <p:spPr>
          <a:xfrm>
            <a:off x="2058995" y="643467"/>
            <a:ext cx="8074011" cy="5571067"/>
          </a:xfrm>
          <a:prstGeom prst="rect">
            <a:avLst/>
          </a:prstGeom>
        </p:spPr>
      </p:pic>
    </p:spTree>
    <p:extLst>
      <p:ext uri="{BB962C8B-B14F-4D97-AF65-F5344CB8AC3E}">
        <p14:creationId xmlns:p14="http://schemas.microsoft.com/office/powerpoint/2010/main" val="19034139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endParaRPr lang="en-IN" dirty="0"/>
          </a:p>
        </p:txBody>
      </p:sp>
    </p:spTree>
    <p:extLst>
      <p:ext uri="{BB962C8B-B14F-4D97-AF65-F5344CB8AC3E}">
        <p14:creationId xmlns:p14="http://schemas.microsoft.com/office/powerpoint/2010/main" val="23892650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endParaRPr lang="en-IN" dirty="0"/>
          </a:p>
        </p:txBody>
      </p:sp>
    </p:spTree>
    <p:extLst>
      <p:ext uri="{BB962C8B-B14F-4D97-AF65-F5344CB8AC3E}">
        <p14:creationId xmlns:p14="http://schemas.microsoft.com/office/powerpoint/2010/main" val="38009131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endParaRPr lang="en-IN" dirty="0"/>
          </a:p>
        </p:txBody>
      </p:sp>
    </p:spTree>
    <p:extLst>
      <p:ext uri="{BB962C8B-B14F-4D97-AF65-F5344CB8AC3E}">
        <p14:creationId xmlns:p14="http://schemas.microsoft.com/office/powerpoint/2010/main" val="18223462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endParaRPr lang="en-IN" dirty="0"/>
          </a:p>
        </p:txBody>
      </p:sp>
    </p:spTree>
    <p:extLst>
      <p:ext uri="{BB962C8B-B14F-4D97-AF65-F5344CB8AC3E}">
        <p14:creationId xmlns:p14="http://schemas.microsoft.com/office/powerpoint/2010/main" val="3862664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endParaRPr lang="en-IN" dirty="0"/>
          </a:p>
        </p:txBody>
      </p:sp>
    </p:spTree>
    <p:extLst>
      <p:ext uri="{BB962C8B-B14F-4D97-AF65-F5344CB8AC3E}">
        <p14:creationId xmlns:p14="http://schemas.microsoft.com/office/powerpoint/2010/main" val="3032968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pPr algn="ctr"/>
            <a:br>
              <a:rPr lang="en-IN" b="1" i="0" u="sng" dirty="0">
                <a:solidFill>
                  <a:srgbClr val="610B4B"/>
                </a:solidFill>
                <a:effectLst>
                  <a:outerShdw blurRad="38100" dist="38100" dir="2700000" algn="tl">
                    <a:srgbClr val="000000">
                      <a:alpha val="43137"/>
                    </a:srgbClr>
                  </a:outerShdw>
                </a:effectLst>
                <a:highlight>
                  <a:srgbClr val="FFFFFF"/>
                </a:highlight>
                <a:latin typeface="erdana"/>
              </a:rPr>
            </a:br>
            <a:r>
              <a:rPr lang="en-IN" b="1" i="0" u="sng" dirty="0">
                <a:solidFill>
                  <a:srgbClr val="FF0000"/>
                </a:solidFill>
                <a:effectLst>
                  <a:outerShdw blurRad="38100" dist="38100" dir="2700000" algn="tl">
                    <a:srgbClr val="000000">
                      <a:alpha val="43137"/>
                    </a:srgbClr>
                  </a:outerShdw>
                </a:effectLst>
                <a:highlight>
                  <a:srgbClr val="FFFFFF"/>
                </a:highlight>
                <a:latin typeface="+mn-lt"/>
              </a:rPr>
              <a:t>2) Unsupervised Learning</a:t>
            </a:r>
            <a:br>
              <a:rPr lang="en-IN" b="1" i="0" u="sng" dirty="0">
                <a:solidFill>
                  <a:srgbClr val="610B4B"/>
                </a:solidFill>
                <a:effectLst>
                  <a:outerShdw blurRad="38100" dist="38100" dir="2700000" algn="tl">
                    <a:srgbClr val="000000">
                      <a:alpha val="43137"/>
                    </a:srgbClr>
                  </a:outerShdw>
                </a:effectLst>
                <a:highlight>
                  <a:srgbClr val="FFFFFF"/>
                </a:highlight>
                <a:latin typeface="erdana"/>
              </a:rPr>
            </a:br>
            <a:endParaRPr lang="en-IN" b="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pPr algn="just"/>
            <a:endParaRPr lang="en-US" sz="2400" b="0" i="0" dirty="0">
              <a:solidFill>
                <a:srgbClr val="333333"/>
              </a:solidFill>
              <a:effectLst/>
              <a:highlight>
                <a:srgbClr val="FFFFFF"/>
              </a:highlight>
            </a:endParaRPr>
          </a:p>
          <a:p>
            <a:pPr algn="just"/>
            <a:r>
              <a:rPr lang="en-US" sz="2400" b="0" i="0" dirty="0">
                <a:solidFill>
                  <a:srgbClr val="333333"/>
                </a:solidFill>
                <a:effectLst/>
                <a:highlight>
                  <a:srgbClr val="FFFFFF"/>
                </a:highlight>
              </a:rPr>
              <a:t>Unsupervised learning is a learning method in which a machine learns without any supervision.</a:t>
            </a:r>
          </a:p>
          <a:p>
            <a:pPr algn="just"/>
            <a:endParaRPr lang="en-US" sz="2400" b="0" i="0" dirty="0">
              <a:solidFill>
                <a:srgbClr val="333333"/>
              </a:solidFill>
              <a:effectLst/>
              <a:highlight>
                <a:srgbClr val="FFFFFF"/>
              </a:highlight>
            </a:endParaRPr>
          </a:p>
          <a:p>
            <a:pPr algn="just"/>
            <a:r>
              <a:rPr lang="en-US" sz="2400" b="0" i="0" dirty="0">
                <a:solidFill>
                  <a:srgbClr val="333333"/>
                </a:solidFill>
                <a:effectLst/>
                <a:highlight>
                  <a:srgbClr val="FFFFFF"/>
                </a:highlight>
              </a:rPr>
              <a:t>The training is provided to the machine with the set of data that has not been labeled, classified, or categorized, and the algorithm needs to act on that data without any supervision. </a:t>
            </a:r>
          </a:p>
          <a:p>
            <a:pPr algn="just"/>
            <a:endParaRPr lang="en-US" sz="2400" dirty="0">
              <a:solidFill>
                <a:srgbClr val="333333"/>
              </a:solidFill>
              <a:highlight>
                <a:srgbClr val="FFFFFF"/>
              </a:highlight>
            </a:endParaRPr>
          </a:p>
          <a:p>
            <a:pPr algn="just"/>
            <a:r>
              <a:rPr lang="en-US" sz="2400" b="0" i="0" dirty="0">
                <a:solidFill>
                  <a:srgbClr val="333333"/>
                </a:solidFill>
                <a:effectLst/>
                <a:highlight>
                  <a:srgbClr val="FFFFFF"/>
                </a:highlight>
              </a:rPr>
              <a:t>The goal of unsupervised learning is to restructure the input data into new features or a group of objects with similar patterns.</a:t>
            </a:r>
          </a:p>
          <a:p>
            <a:endParaRPr lang="en-IN" sz="2400" dirty="0"/>
          </a:p>
        </p:txBody>
      </p:sp>
    </p:spTree>
    <p:extLst>
      <p:ext uri="{BB962C8B-B14F-4D97-AF65-F5344CB8AC3E}">
        <p14:creationId xmlns:p14="http://schemas.microsoft.com/office/powerpoint/2010/main" val="38400471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endParaRPr lang="en-IN" dirty="0"/>
          </a:p>
        </p:txBody>
      </p:sp>
    </p:spTree>
    <p:extLst>
      <p:ext uri="{BB962C8B-B14F-4D97-AF65-F5344CB8AC3E}">
        <p14:creationId xmlns:p14="http://schemas.microsoft.com/office/powerpoint/2010/main" val="410975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endParaRPr lang="en-US" sz="2400" b="0" i="0" dirty="0">
              <a:solidFill>
                <a:srgbClr val="333333"/>
              </a:solidFill>
              <a:effectLst/>
              <a:highlight>
                <a:srgbClr val="FFFFFF"/>
              </a:highlight>
            </a:endParaRPr>
          </a:p>
          <a:p>
            <a:r>
              <a:rPr lang="en-US" sz="2400" b="0" i="0" dirty="0">
                <a:solidFill>
                  <a:srgbClr val="333333"/>
                </a:solidFill>
                <a:effectLst/>
                <a:highlight>
                  <a:srgbClr val="FFFFFF"/>
                </a:highlight>
              </a:rPr>
              <a:t>In unsupervised learning, we don't have a predetermined result. The machine tries to find useful insights from a huge amount of data. </a:t>
            </a:r>
          </a:p>
          <a:p>
            <a:endParaRPr lang="en-US" sz="2400" dirty="0">
              <a:solidFill>
                <a:srgbClr val="333333"/>
              </a:solidFill>
              <a:highlight>
                <a:srgbClr val="FFFFFF"/>
              </a:highlight>
            </a:endParaRPr>
          </a:p>
          <a:p>
            <a:r>
              <a:rPr lang="en-US" sz="2400" b="0" i="0" dirty="0">
                <a:solidFill>
                  <a:srgbClr val="333333"/>
                </a:solidFill>
                <a:effectLst/>
                <a:highlight>
                  <a:srgbClr val="FFFFFF"/>
                </a:highlight>
              </a:rPr>
              <a:t>It can be further classified into two categories of algorithms:</a:t>
            </a:r>
          </a:p>
          <a:p>
            <a:pPr algn="just">
              <a:buFont typeface="Arial" panose="020B0604020202020204" pitchFamily="34" charset="0"/>
              <a:buChar char="•"/>
            </a:pPr>
            <a:r>
              <a:rPr lang="en-IN" sz="2400" b="1" i="0" dirty="0">
                <a:solidFill>
                  <a:srgbClr val="000000"/>
                </a:solidFill>
                <a:effectLst/>
                <a:highlight>
                  <a:srgbClr val="FFFFFF"/>
                </a:highlight>
              </a:rPr>
              <a:t>Clustering</a:t>
            </a:r>
            <a:endParaRPr lang="en-IN" sz="2400" b="0" i="0" dirty="0">
              <a:solidFill>
                <a:srgbClr val="000000"/>
              </a:solidFill>
              <a:effectLst/>
              <a:highlight>
                <a:srgbClr val="FFFFFF"/>
              </a:highlight>
            </a:endParaRPr>
          </a:p>
          <a:p>
            <a:pPr algn="just">
              <a:buFont typeface="Arial" panose="020B0604020202020204" pitchFamily="34" charset="0"/>
              <a:buChar char="•"/>
            </a:pPr>
            <a:r>
              <a:rPr lang="en-IN" sz="2400" b="1" i="0" dirty="0">
                <a:solidFill>
                  <a:srgbClr val="000000"/>
                </a:solidFill>
                <a:effectLst/>
                <a:highlight>
                  <a:srgbClr val="FFFFFF"/>
                </a:highlight>
              </a:rPr>
              <a:t>Association</a:t>
            </a:r>
            <a:endParaRPr lang="en-IN" sz="2400" b="0" i="0" dirty="0">
              <a:solidFill>
                <a:srgbClr val="000000"/>
              </a:solidFill>
              <a:effectLst/>
              <a:highlight>
                <a:srgbClr val="FFFFFF"/>
              </a:highlight>
            </a:endParaRPr>
          </a:p>
          <a:p>
            <a:endParaRPr lang="en-IN" sz="2400" dirty="0"/>
          </a:p>
        </p:txBody>
      </p:sp>
    </p:spTree>
    <p:extLst>
      <p:ext uri="{BB962C8B-B14F-4D97-AF65-F5344CB8AC3E}">
        <p14:creationId xmlns:p14="http://schemas.microsoft.com/office/powerpoint/2010/main" val="2301344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br>
              <a:rPr lang="en-IN" sz="4000" b="1" u="sng" dirty="0">
                <a:solidFill>
                  <a:srgbClr val="000000"/>
                </a:solidFill>
                <a:highlight>
                  <a:srgbClr val="FFFFFF"/>
                </a:highlight>
                <a:latin typeface="inter-bold"/>
              </a:rPr>
            </a:br>
            <a:r>
              <a:rPr lang="en-IN" sz="4000" b="1" dirty="0">
                <a:solidFill>
                  <a:srgbClr val="000000"/>
                </a:solidFill>
                <a:highlight>
                  <a:srgbClr val="FFFFFF"/>
                </a:highlight>
                <a:latin typeface="inter-bold"/>
              </a:rPr>
              <a:t>			</a:t>
            </a:r>
            <a:r>
              <a:rPr lang="en-IN" sz="4000" b="1" i="0" u="sng" dirty="0">
                <a:solidFill>
                  <a:srgbClr val="FF0000"/>
                </a:solidFill>
                <a:effectLst>
                  <a:outerShdw blurRad="38100" dist="38100" dir="2700000" algn="tl">
                    <a:srgbClr val="000000">
                      <a:alpha val="43137"/>
                    </a:srgbClr>
                  </a:outerShdw>
                </a:effectLst>
                <a:highlight>
                  <a:srgbClr val="FFFFFF"/>
                </a:highlight>
                <a:latin typeface="+mn-lt"/>
              </a:rPr>
              <a:t>Clustering</a:t>
            </a:r>
            <a:br>
              <a:rPr lang="en-IN" b="0" i="0" dirty="0">
                <a:solidFill>
                  <a:srgbClr val="000000"/>
                </a:solidFill>
                <a:effectLst/>
                <a:highlight>
                  <a:srgbClr val="FFFFFF"/>
                </a:highlight>
                <a:latin typeface="inter-regular"/>
              </a:rPr>
            </a:br>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r>
              <a:rPr lang="en-US" sz="2400" b="0" i="0" dirty="0">
                <a:solidFill>
                  <a:srgbClr val="333333"/>
                </a:solidFill>
                <a:effectLst/>
                <a:highlight>
                  <a:srgbClr val="FFFFFF"/>
                </a:highlight>
              </a:rPr>
              <a:t>Clustering or cluster analysis is a machine learning technique, which groups the </a:t>
            </a:r>
            <a:r>
              <a:rPr lang="en-US" sz="2400" b="0" i="0" dirty="0" err="1">
                <a:solidFill>
                  <a:srgbClr val="333333"/>
                </a:solidFill>
                <a:effectLst/>
                <a:highlight>
                  <a:srgbClr val="FFFFFF"/>
                </a:highlight>
              </a:rPr>
              <a:t>unlabelled</a:t>
            </a:r>
            <a:r>
              <a:rPr lang="en-US" sz="2400" b="0" i="0" dirty="0">
                <a:solidFill>
                  <a:srgbClr val="333333"/>
                </a:solidFill>
                <a:effectLst/>
                <a:highlight>
                  <a:srgbClr val="FFFFFF"/>
                </a:highlight>
              </a:rPr>
              <a:t> dataset.</a:t>
            </a:r>
          </a:p>
          <a:p>
            <a:endParaRPr lang="en-US" sz="2400" dirty="0">
              <a:solidFill>
                <a:srgbClr val="333333"/>
              </a:solidFill>
              <a:highlight>
                <a:srgbClr val="FFFFFF"/>
              </a:highlight>
            </a:endParaRPr>
          </a:p>
          <a:p>
            <a:r>
              <a:rPr lang="en-US" sz="2400" b="0" i="0" dirty="0">
                <a:solidFill>
                  <a:srgbClr val="333333"/>
                </a:solidFill>
                <a:effectLst/>
                <a:highlight>
                  <a:srgbClr val="FFFFFF"/>
                </a:highlight>
              </a:rPr>
              <a:t> It can be defined as </a:t>
            </a:r>
            <a:r>
              <a:rPr lang="en-US" sz="2400" b="1" i="1" dirty="0">
                <a:solidFill>
                  <a:srgbClr val="333333"/>
                </a:solidFill>
                <a:effectLst/>
                <a:highlight>
                  <a:srgbClr val="FFFFFF"/>
                </a:highlight>
              </a:rPr>
              <a:t>"A way of grouping the data points into different clusters, consisting of similar data points. </a:t>
            </a:r>
          </a:p>
          <a:p>
            <a:r>
              <a:rPr lang="en-US" sz="2400" b="1" i="1" dirty="0">
                <a:solidFill>
                  <a:srgbClr val="333333"/>
                </a:solidFill>
                <a:effectLst/>
                <a:highlight>
                  <a:srgbClr val="FFFFFF"/>
                </a:highlight>
              </a:rPr>
              <a:t>The objects with the possible similarities remain in a group that has less or no similarities with another group.“</a:t>
            </a:r>
          </a:p>
          <a:p>
            <a:endParaRPr lang="en-US" sz="2400" b="1" i="1" dirty="0">
              <a:solidFill>
                <a:srgbClr val="333333"/>
              </a:solidFill>
              <a:highlight>
                <a:srgbClr val="FFFFFF"/>
              </a:highlight>
            </a:endParaRPr>
          </a:p>
          <a:p>
            <a:r>
              <a:rPr lang="en-US" sz="2400" b="1" i="1" dirty="0">
                <a:solidFill>
                  <a:srgbClr val="333333"/>
                </a:solidFill>
                <a:highlight>
                  <a:srgbClr val="FFFFFF"/>
                </a:highlight>
              </a:rPr>
              <a:t>Note: </a:t>
            </a:r>
            <a:r>
              <a:rPr lang="en-US" sz="2400" b="0" i="0" dirty="0">
                <a:solidFill>
                  <a:srgbClr val="333333"/>
                </a:solidFill>
                <a:effectLst/>
                <a:highlight>
                  <a:srgbClr val="FFFFFF"/>
                </a:highlight>
              </a:rPr>
              <a:t>It does it by finding some similar patterns in the </a:t>
            </a:r>
            <a:r>
              <a:rPr lang="en-US" sz="2400" b="0" i="0" dirty="0" err="1">
                <a:solidFill>
                  <a:srgbClr val="333333"/>
                </a:solidFill>
                <a:effectLst/>
                <a:highlight>
                  <a:srgbClr val="FFFFFF"/>
                </a:highlight>
              </a:rPr>
              <a:t>unlabelled</a:t>
            </a:r>
            <a:r>
              <a:rPr lang="en-US" sz="2400" b="0" i="0" dirty="0">
                <a:solidFill>
                  <a:srgbClr val="333333"/>
                </a:solidFill>
                <a:effectLst/>
                <a:highlight>
                  <a:srgbClr val="FFFFFF"/>
                </a:highlight>
              </a:rPr>
              <a:t> dataset such as shape, size, color, behavior, etc., and divides them as per the presence and absence of those similar patterns.</a:t>
            </a:r>
            <a:endParaRPr lang="en-IN" sz="2400" dirty="0"/>
          </a:p>
        </p:txBody>
      </p:sp>
    </p:spTree>
    <p:extLst>
      <p:ext uri="{BB962C8B-B14F-4D97-AF65-F5344CB8AC3E}">
        <p14:creationId xmlns:p14="http://schemas.microsoft.com/office/powerpoint/2010/main" val="614649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r>
              <a:rPr lang="en-US" b="1" i="0" dirty="0">
                <a:solidFill>
                  <a:srgbClr val="333333"/>
                </a:solidFill>
                <a:effectLst/>
                <a:highlight>
                  <a:srgbClr val="FFFFFF"/>
                </a:highlight>
              </a:rPr>
              <a:t>Example</a:t>
            </a:r>
            <a:r>
              <a:rPr lang="en-US" b="0" i="0" dirty="0">
                <a:solidFill>
                  <a:srgbClr val="333333"/>
                </a:solidFill>
                <a:effectLst/>
                <a:highlight>
                  <a:srgbClr val="FFFFFF"/>
                </a:highlight>
              </a:rPr>
              <a:t>: Let's understand the clustering technique with the real-world example of Mall: </a:t>
            </a:r>
          </a:p>
          <a:p>
            <a:r>
              <a:rPr lang="en-US" b="0" i="0" dirty="0">
                <a:solidFill>
                  <a:srgbClr val="333333"/>
                </a:solidFill>
                <a:effectLst/>
                <a:highlight>
                  <a:srgbClr val="FFFFFF"/>
                </a:highlight>
              </a:rPr>
              <a:t>When we visit any shopping mall, we can observe that the things with similar usage are grouped. </a:t>
            </a:r>
          </a:p>
          <a:p>
            <a:endParaRPr lang="en-US" dirty="0">
              <a:solidFill>
                <a:srgbClr val="333333"/>
              </a:solidFill>
              <a:highlight>
                <a:srgbClr val="FFFFFF"/>
              </a:highlight>
            </a:endParaRPr>
          </a:p>
          <a:p>
            <a:r>
              <a:rPr lang="en-US" b="0" i="0" dirty="0">
                <a:solidFill>
                  <a:srgbClr val="333333"/>
                </a:solidFill>
                <a:effectLst/>
                <a:highlight>
                  <a:srgbClr val="FFFFFF"/>
                </a:highlight>
              </a:rPr>
              <a:t>Such as the t-shirts are grouped in one section, and the trousers are in other sections, similarly, at vegetable sections, apples, bananas, Mangoes, etc., are grouped in separate sections, so that we can easily find out the things. </a:t>
            </a:r>
          </a:p>
          <a:p>
            <a:endParaRPr lang="en-US" dirty="0">
              <a:solidFill>
                <a:srgbClr val="333333"/>
              </a:solidFill>
              <a:highlight>
                <a:srgbClr val="FFFFFF"/>
              </a:highlight>
            </a:endParaRPr>
          </a:p>
          <a:p>
            <a:r>
              <a:rPr lang="en-US" b="0" i="0" dirty="0">
                <a:solidFill>
                  <a:srgbClr val="333333"/>
                </a:solidFill>
                <a:effectLst/>
                <a:highlight>
                  <a:srgbClr val="FFFFFF"/>
                </a:highlight>
              </a:rPr>
              <a:t>The clustering technique also works in the same way. Other examples of clustering are grouping documents according to the topic.</a:t>
            </a:r>
            <a:endParaRPr lang="en-IN" dirty="0"/>
          </a:p>
        </p:txBody>
      </p:sp>
    </p:spTree>
    <p:extLst>
      <p:ext uri="{BB962C8B-B14F-4D97-AF65-F5344CB8AC3E}">
        <p14:creationId xmlns:p14="http://schemas.microsoft.com/office/powerpoint/2010/main" val="164149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117986" y="731173"/>
            <a:ext cx="11492681" cy="5948516"/>
          </a:xfrm>
        </p:spPr>
        <p:txBody>
          <a:bodyPr/>
          <a:lstStyle/>
          <a:p>
            <a:pPr algn="just"/>
            <a:r>
              <a:rPr lang="en-US" b="0" i="0" dirty="0">
                <a:solidFill>
                  <a:srgbClr val="333333"/>
                </a:solidFill>
                <a:effectLst/>
                <a:highlight>
                  <a:srgbClr val="FFFFFF"/>
                </a:highlight>
              </a:rPr>
              <a:t>The below diagram explains the working of the clustering algorithm. We can see the different fruits are divided into several groups with similar properties.</a:t>
            </a:r>
          </a:p>
          <a:p>
            <a:pPr marL="0" indent="0">
              <a:buNone/>
            </a:pPr>
            <a:br>
              <a:rPr lang="en-US" dirty="0"/>
            </a:br>
            <a:endParaRPr lang="en-IN" dirty="0"/>
          </a:p>
        </p:txBody>
      </p:sp>
      <p:pic>
        <p:nvPicPr>
          <p:cNvPr id="4098" name="Picture 2" descr="Clustering in Machine Learning">
            <a:extLst>
              <a:ext uri="{FF2B5EF4-FFF2-40B4-BE49-F238E27FC236}">
                <a16:creationId xmlns:a16="http://schemas.microsoft.com/office/drawing/2014/main" id="{D4E54EEF-A268-93BA-3B06-7A8FCF0A8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701" y="2496859"/>
            <a:ext cx="5762625" cy="3837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4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br>
              <a:rPr lang="en-IN" b="0" i="0" dirty="0">
                <a:solidFill>
                  <a:srgbClr val="610B38"/>
                </a:solidFill>
                <a:effectLst/>
                <a:highlight>
                  <a:srgbClr val="FFFFFF"/>
                </a:highlight>
                <a:latin typeface="erdana"/>
              </a:rPr>
            </a:br>
            <a:r>
              <a:rPr lang="en-IN" b="0" i="0" dirty="0">
                <a:solidFill>
                  <a:srgbClr val="610B38"/>
                </a:solidFill>
                <a:effectLst/>
                <a:highlight>
                  <a:srgbClr val="FFFFFF"/>
                </a:highlight>
                <a:latin typeface="erdana"/>
              </a:rPr>
              <a:t>	</a:t>
            </a:r>
            <a:r>
              <a:rPr lang="en-IN" sz="4000" b="1" i="0" dirty="0">
                <a:solidFill>
                  <a:srgbClr val="FF0000"/>
                </a:solidFill>
                <a:effectLst>
                  <a:outerShdw blurRad="38100" dist="38100" dir="2700000" algn="tl">
                    <a:srgbClr val="000000">
                      <a:alpha val="43137"/>
                    </a:srgbClr>
                  </a:outerShdw>
                </a:effectLst>
                <a:highlight>
                  <a:srgbClr val="FFFFFF"/>
                </a:highlight>
                <a:latin typeface="+mn-lt"/>
              </a:rPr>
              <a:t>Clustering Algorithms</a:t>
            </a:r>
            <a:br>
              <a:rPr lang="en-IN"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pPr algn="just">
              <a:buFont typeface="+mj-lt"/>
              <a:buAutoNum type="arabicPeriod"/>
            </a:pPr>
            <a:endParaRPr lang="en-US" sz="2400" b="1" i="0" dirty="0">
              <a:solidFill>
                <a:srgbClr val="000000"/>
              </a:solidFill>
              <a:effectLst/>
              <a:highlight>
                <a:srgbClr val="FFFFFF"/>
              </a:highlight>
            </a:endParaRPr>
          </a:p>
          <a:p>
            <a:pPr algn="just">
              <a:buFont typeface="+mj-lt"/>
              <a:buAutoNum type="arabicPeriod"/>
            </a:pPr>
            <a:r>
              <a:rPr lang="en-US" sz="2400" b="1" i="0" dirty="0">
                <a:solidFill>
                  <a:srgbClr val="000000"/>
                </a:solidFill>
                <a:effectLst/>
                <a:highlight>
                  <a:srgbClr val="FFFFFF"/>
                </a:highlight>
              </a:rPr>
              <a:t>K-Means algorithm:</a:t>
            </a:r>
            <a:r>
              <a:rPr lang="en-US" sz="2400" b="0" i="0" dirty="0">
                <a:solidFill>
                  <a:srgbClr val="000000"/>
                </a:solidFill>
                <a:effectLst/>
                <a:highlight>
                  <a:srgbClr val="FFFFFF"/>
                </a:highlight>
              </a:rPr>
              <a:t> The k-means algorithm is one of the most popular clustering algorithms. It classifies the dataset by dividing the samples into different clusters of equal variances. The number of clusters must be specified in this algorithm. It is fast with fewer computations required, with the linear complexity of </a:t>
            </a:r>
            <a:r>
              <a:rPr lang="en-US" sz="2400" b="1" i="0" dirty="0">
                <a:solidFill>
                  <a:srgbClr val="000000"/>
                </a:solidFill>
                <a:effectLst/>
                <a:highlight>
                  <a:srgbClr val="FFFFFF"/>
                </a:highlight>
              </a:rPr>
              <a:t>O(n).</a:t>
            </a:r>
          </a:p>
          <a:p>
            <a:pPr algn="just">
              <a:buFont typeface="+mj-lt"/>
              <a:buAutoNum type="arabicPeriod"/>
            </a:pPr>
            <a:endParaRPr lang="en-US" sz="2400" b="0" i="0" dirty="0">
              <a:solidFill>
                <a:srgbClr val="000000"/>
              </a:solidFill>
              <a:effectLst/>
              <a:highlight>
                <a:srgbClr val="FFFFFF"/>
              </a:highlight>
            </a:endParaRPr>
          </a:p>
          <a:p>
            <a:pPr algn="just">
              <a:buFont typeface="+mj-lt"/>
              <a:buAutoNum type="arabicPeriod"/>
            </a:pPr>
            <a:r>
              <a:rPr lang="en-US" sz="2400" b="1" i="0" dirty="0">
                <a:solidFill>
                  <a:srgbClr val="000000"/>
                </a:solidFill>
                <a:effectLst/>
                <a:highlight>
                  <a:srgbClr val="FFFFFF"/>
                </a:highlight>
              </a:rPr>
              <a:t>Mean-shift algorithm:</a:t>
            </a:r>
            <a:r>
              <a:rPr lang="en-US" sz="2400" b="0" i="0" dirty="0">
                <a:solidFill>
                  <a:srgbClr val="000000"/>
                </a:solidFill>
                <a:effectLst/>
                <a:highlight>
                  <a:srgbClr val="FFFFFF"/>
                </a:highlight>
              </a:rPr>
              <a:t> Mean-shift algorithm tries to find the dense areas in the smooth density of data points. It is an example of a centroid-based model, that works on updating the candidates for centroid to be the center of the points within a given region.</a:t>
            </a:r>
          </a:p>
          <a:p>
            <a:pPr algn="just">
              <a:buFont typeface="+mj-lt"/>
              <a:buAutoNum type="arabicPeriod"/>
            </a:pPr>
            <a:endParaRPr lang="en-US" sz="2400" b="0" i="0" dirty="0">
              <a:solidFill>
                <a:srgbClr val="000000"/>
              </a:solidFill>
              <a:effectLst/>
              <a:highlight>
                <a:srgbClr val="FFFFFF"/>
              </a:highlight>
            </a:endParaRPr>
          </a:p>
          <a:p>
            <a:pPr algn="just">
              <a:buFont typeface="+mj-lt"/>
              <a:buAutoNum type="arabicPeriod"/>
            </a:pPr>
            <a:r>
              <a:rPr lang="en-US" sz="2400" b="1" i="0" dirty="0">
                <a:solidFill>
                  <a:srgbClr val="000000"/>
                </a:solidFill>
                <a:effectLst/>
                <a:highlight>
                  <a:srgbClr val="FFFFFF"/>
                </a:highlight>
              </a:rPr>
              <a:t>DBSCAN Algorithm:</a:t>
            </a:r>
            <a:r>
              <a:rPr lang="en-US" sz="2400" b="0" i="0" dirty="0">
                <a:solidFill>
                  <a:srgbClr val="000000"/>
                </a:solidFill>
                <a:effectLst/>
                <a:highlight>
                  <a:srgbClr val="FFFFFF"/>
                </a:highlight>
              </a:rPr>
              <a:t> It stands </a:t>
            </a:r>
            <a:r>
              <a:rPr lang="en-US" sz="2400" b="1" i="0" dirty="0">
                <a:solidFill>
                  <a:srgbClr val="000000"/>
                </a:solidFill>
                <a:effectLst/>
                <a:highlight>
                  <a:srgbClr val="FFFFFF"/>
                </a:highlight>
              </a:rPr>
              <a:t>for Density-Based Spatial Clustering of Applications with Noise</a:t>
            </a:r>
            <a:r>
              <a:rPr lang="en-US" sz="2400" b="0" i="0" dirty="0">
                <a:solidFill>
                  <a:srgbClr val="000000"/>
                </a:solidFill>
                <a:effectLst/>
                <a:highlight>
                  <a:srgbClr val="FFFFFF"/>
                </a:highlight>
              </a:rPr>
              <a:t>. It is an example of a density-based model similar to the mean shift but with some remarkable advantages. In this algorithm, the areas of high density are separated by the areas of low density. Because of this, the clusters can be found in any arbitrary shape.</a:t>
            </a:r>
          </a:p>
          <a:p>
            <a:endParaRPr lang="en-IN" sz="2400" dirty="0"/>
          </a:p>
        </p:txBody>
      </p:sp>
    </p:spTree>
    <p:extLst>
      <p:ext uri="{BB962C8B-B14F-4D97-AF65-F5344CB8AC3E}">
        <p14:creationId xmlns:p14="http://schemas.microsoft.com/office/powerpoint/2010/main" val="2797241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pPr marL="0" indent="0" algn="just">
              <a:buNone/>
            </a:pPr>
            <a:endParaRPr lang="en-US" sz="2400" b="1" i="0" dirty="0">
              <a:solidFill>
                <a:srgbClr val="000000"/>
              </a:solidFill>
              <a:effectLst/>
              <a:highlight>
                <a:srgbClr val="FFFFFF"/>
              </a:highlight>
            </a:endParaRPr>
          </a:p>
          <a:p>
            <a:pPr marL="0" indent="0" algn="just">
              <a:buNone/>
            </a:pPr>
            <a:r>
              <a:rPr lang="en-US" sz="2400" b="1" i="0" dirty="0">
                <a:solidFill>
                  <a:srgbClr val="000000"/>
                </a:solidFill>
                <a:effectLst/>
                <a:highlight>
                  <a:srgbClr val="FFFFFF"/>
                </a:highlight>
              </a:rPr>
              <a:t>4. Expectation-Maximization Clustering using GMM:</a:t>
            </a:r>
            <a:r>
              <a:rPr lang="en-US" sz="2400" b="0" i="0" dirty="0">
                <a:solidFill>
                  <a:srgbClr val="000000"/>
                </a:solidFill>
                <a:effectLst/>
                <a:highlight>
                  <a:srgbClr val="FFFFFF"/>
                </a:highlight>
              </a:rPr>
              <a:t> This algorithm can be used as an alternative for the k-means algorithm or for those cases where K-means can fail. In GMM, it is assumed that the data points are Gaussian distributed.</a:t>
            </a:r>
          </a:p>
          <a:p>
            <a:pPr marL="0" indent="0" algn="just">
              <a:buNone/>
            </a:pPr>
            <a:endParaRPr lang="en-US" sz="2400" b="0" i="0" dirty="0">
              <a:solidFill>
                <a:srgbClr val="000000"/>
              </a:solidFill>
              <a:effectLst/>
              <a:highlight>
                <a:srgbClr val="FFFFFF"/>
              </a:highlight>
            </a:endParaRPr>
          </a:p>
          <a:p>
            <a:pPr marL="0" indent="0" algn="just">
              <a:buNone/>
            </a:pPr>
            <a:r>
              <a:rPr lang="en-US" sz="2400" b="1" i="0" dirty="0">
                <a:solidFill>
                  <a:srgbClr val="000000"/>
                </a:solidFill>
                <a:effectLst/>
                <a:highlight>
                  <a:srgbClr val="FFFFFF"/>
                </a:highlight>
              </a:rPr>
              <a:t>5. Agglomerative Hierarchical algorithm:</a:t>
            </a:r>
            <a:r>
              <a:rPr lang="en-US" sz="2400" b="0" i="0" dirty="0">
                <a:solidFill>
                  <a:srgbClr val="000000"/>
                </a:solidFill>
                <a:effectLst/>
                <a:highlight>
                  <a:srgbClr val="FFFFFF"/>
                </a:highlight>
              </a:rPr>
              <a:t> The Agglomerative hierarchical algorithm performs the bottom-up hierarchical clustering. In this, each data point is treated as a single cluster at the outset and then successively merged. The cluster hierarchy can be represented as a tree structure.</a:t>
            </a:r>
          </a:p>
          <a:p>
            <a:pPr marL="0" indent="0" algn="just">
              <a:buNone/>
            </a:pPr>
            <a:endParaRPr lang="en-US" sz="2400" b="0" i="0" dirty="0">
              <a:solidFill>
                <a:srgbClr val="000000"/>
              </a:solidFill>
              <a:effectLst/>
              <a:highlight>
                <a:srgbClr val="FFFFFF"/>
              </a:highlight>
            </a:endParaRPr>
          </a:p>
          <a:p>
            <a:pPr marL="0" indent="0" algn="just">
              <a:buNone/>
            </a:pPr>
            <a:r>
              <a:rPr lang="en-US" sz="2400" b="1" i="0" dirty="0">
                <a:solidFill>
                  <a:srgbClr val="000000"/>
                </a:solidFill>
                <a:effectLst/>
                <a:highlight>
                  <a:srgbClr val="FFFFFF"/>
                </a:highlight>
              </a:rPr>
              <a:t>6. Affinity Propagation:</a:t>
            </a:r>
            <a:r>
              <a:rPr lang="en-US" sz="2400" b="0" i="0" dirty="0">
                <a:solidFill>
                  <a:srgbClr val="000000"/>
                </a:solidFill>
                <a:effectLst/>
                <a:highlight>
                  <a:srgbClr val="FFFFFF"/>
                </a:highlight>
              </a:rPr>
              <a:t> It is different from other clustering algorithms as it does not require specifying the number of clusters. In this, each data point sends a message between the pair of data points until convergence. It has O(N</a:t>
            </a:r>
            <a:r>
              <a:rPr lang="en-US" sz="2400" b="0" i="0" baseline="30000" dirty="0">
                <a:solidFill>
                  <a:srgbClr val="000000"/>
                </a:solidFill>
                <a:effectLst/>
                <a:highlight>
                  <a:srgbClr val="FFFFFF"/>
                </a:highlight>
              </a:rPr>
              <a:t>2</a:t>
            </a:r>
            <a:r>
              <a:rPr lang="en-US" sz="2400" b="0" i="0" dirty="0">
                <a:solidFill>
                  <a:srgbClr val="000000"/>
                </a:solidFill>
                <a:effectLst/>
                <a:highlight>
                  <a:srgbClr val="FFFFFF"/>
                </a:highlight>
              </a:rPr>
              <a:t>T) time complexity, which is the main drawback of this algorithm.</a:t>
            </a:r>
          </a:p>
          <a:p>
            <a:endParaRPr lang="en-IN" sz="2400" dirty="0"/>
          </a:p>
        </p:txBody>
      </p:sp>
    </p:spTree>
    <p:extLst>
      <p:ext uri="{BB962C8B-B14F-4D97-AF65-F5344CB8AC3E}">
        <p14:creationId xmlns:p14="http://schemas.microsoft.com/office/powerpoint/2010/main" val="363700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2" y="157315"/>
            <a:ext cx="11492681" cy="6607278"/>
          </a:xfrm>
        </p:spPr>
        <p:txBody>
          <a:bodyPr>
            <a:normAutofit/>
          </a:bodyPr>
          <a:lstStyle/>
          <a:p>
            <a:pPr algn="just"/>
            <a:r>
              <a:rPr lang="en-US" sz="3200" b="1" i="0" dirty="0">
                <a:solidFill>
                  <a:srgbClr val="FF0000"/>
                </a:solidFill>
                <a:effectLst>
                  <a:outerShdw blurRad="38100" dist="38100" dir="2700000" algn="tl">
                    <a:srgbClr val="000000">
                      <a:alpha val="43137"/>
                    </a:srgbClr>
                  </a:outerShdw>
                </a:effectLst>
                <a:highlight>
                  <a:srgbClr val="FFFFFF"/>
                </a:highlight>
              </a:rPr>
              <a:t>What is Machine Learning</a:t>
            </a:r>
          </a:p>
          <a:p>
            <a:pPr marL="0" indent="0" algn="just">
              <a:buNone/>
            </a:pPr>
            <a:endParaRPr lang="en-US" sz="3200" b="0" i="0" dirty="0">
              <a:solidFill>
                <a:srgbClr val="333333"/>
              </a:solidFill>
              <a:effectLst/>
              <a:highlight>
                <a:srgbClr val="FFFFFF"/>
              </a:highlight>
            </a:endParaRPr>
          </a:p>
          <a:p>
            <a:pPr marL="0" indent="0" algn="just">
              <a:buNone/>
            </a:pPr>
            <a:endParaRPr lang="en-US" sz="3200" dirty="0">
              <a:solidFill>
                <a:srgbClr val="333333"/>
              </a:solidFill>
              <a:highlight>
                <a:srgbClr val="FFFFFF"/>
              </a:highlight>
            </a:endParaRPr>
          </a:p>
          <a:p>
            <a:pPr marL="0" indent="0" algn="just">
              <a:buNone/>
            </a:pPr>
            <a:r>
              <a:rPr lang="en-US" sz="3200" b="0" i="0" dirty="0">
                <a:solidFill>
                  <a:srgbClr val="333333"/>
                </a:solidFill>
                <a:effectLst/>
                <a:highlight>
                  <a:srgbClr val="FFFFFF"/>
                </a:highlight>
              </a:rPr>
              <a:t>In the real world, we are surrounded by humans who can learn everything from their experiences with their learning capability, and we have computers or machines that work on our instructions. </a:t>
            </a:r>
          </a:p>
          <a:p>
            <a:pPr marL="0" indent="0" algn="just">
              <a:buNone/>
            </a:pPr>
            <a:endParaRPr lang="en-US" sz="3200" dirty="0">
              <a:solidFill>
                <a:srgbClr val="333333"/>
              </a:solidFill>
              <a:highlight>
                <a:srgbClr val="FFFFFF"/>
              </a:highlight>
            </a:endParaRPr>
          </a:p>
          <a:p>
            <a:pPr marL="0" indent="0" algn="just">
              <a:buNone/>
            </a:pPr>
            <a:r>
              <a:rPr lang="en-US" sz="3200" b="0" i="0" dirty="0">
                <a:solidFill>
                  <a:srgbClr val="333333"/>
                </a:solidFill>
                <a:effectLst/>
                <a:highlight>
                  <a:srgbClr val="FFFFFF"/>
                </a:highlight>
              </a:rPr>
              <a:t>But can a machine also learn from experiences or past data like humans? So here comes the role of </a:t>
            </a:r>
            <a:r>
              <a:rPr lang="en-US" sz="3200" b="1" i="0" dirty="0">
                <a:solidFill>
                  <a:srgbClr val="333333"/>
                </a:solidFill>
                <a:effectLst/>
                <a:highlight>
                  <a:srgbClr val="FFFFFF"/>
                </a:highlight>
              </a:rPr>
              <a:t>Machine Learning</a:t>
            </a:r>
            <a:r>
              <a:rPr lang="en-US" sz="3200" b="0" i="0" dirty="0">
                <a:solidFill>
                  <a:srgbClr val="333333"/>
                </a:solidFill>
                <a:effectLst/>
                <a:highlight>
                  <a:srgbClr val="FFFFFF"/>
                </a:highlight>
              </a:rPr>
              <a:t>.</a:t>
            </a:r>
          </a:p>
          <a:p>
            <a:endParaRPr lang="en-IN" sz="3200" dirty="0"/>
          </a:p>
        </p:txBody>
      </p:sp>
      <p:pic>
        <p:nvPicPr>
          <p:cNvPr id="1026" name="Picture 2" descr="36 Top Machine Learning Applications ...">
            <a:extLst>
              <a:ext uri="{FF2B5EF4-FFF2-40B4-BE49-F238E27FC236}">
                <a16:creationId xmlns:a16="http://schemas.microsoft.com/office/drawing/2014/main" id="{0F604197-50C3-454C-83C7-4768CD82E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251" y="93407"/>
            <a:ext cx="294322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6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br>
              <a:rPr lang="en-IN" b="0" i="0" dirty="0">
                <a:solidFill>
                  <a:srgbClr val="610B38"/>
                </a:solidFill>
                <a:effectLst/>
                <a:highlight>
                  <a:srgbClr val="FFFFFF"/>
                </a:highlight>
                <a:latin typeface="erdana"/>
              </a:rPr>
            </a:br>
            <a:r>
              <a:rPr lang="en-IN" b="0" i="0" dirty="0">
                <a:solidFill>
                  <a:srgbClr val="610B38"/>
                </a:solidFill>
                <a:effectLst/>
                <a:highlight>
                  <a:srgbClr val="FFFFFF"/>
                </a:highlight>
                <a:latin typeface="erdana"/>
              </a:rPr>
              <a:t>	</a:t>
            </a:r>
            <a:r>
              <a:rPr lang="en-IN" sz="4000" b="1" i="0" dirty="0">
                <a:solidFill>
                  <a:srgbClr val="FF0000"/>
                </a:solidFill>
                <a:effectLst>
                  <a:outerShdw blurRad="38100" dist="38100" dir="2700000" algn="tl">
                    <a:srgbClr val="000000">
                      <a:alpha val="43137"/>
                    </a:srgbClr>
                  </a:outerShdw>
                </a:effectLst>
                <a:highlight>
                  <a:srgbClr val="FFFFFF"/>
                </a:highlight>
                <a:latin typeface="+mn-lt"/>
              </a:rPr>
              <a:t>Applications of Clustering</a:t>
            </a:r>
            <a:br>
              <a:rPr lang="en-IN"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pPr algn="just">
              <a:buFont typeface="Arial" panose="020B0604020202020204" pitchFamily="34" charset="0"/>
              <a:buChar char="•"/>
            </a:pPr>
            <a:endParaRPr lang="en-US" sz="2400" b="1" i="0" dirty="0">
              <a:solidFill>
                <a:srgbClr val="000000"/>
              </a:solidFill>
              <a:effectLst/>
              <a:highlight>
                <a:srgbClr val="FFFFFF"/>
              </a:highlight>
            </a:endParaRPr>
          </a:p>
          <a:p>
            <a:pPr algn="just">
              <a:buFont typeface="Arial" panose="020B0604020202020204" pitchFamily="34" charset="0"/>
              <a:buChar char="•"/>
            </a:pPr>
            <a:r>
              <a:rPr lang="en-US" sz="2400" b="1" i="0" dirty="0">
                <a:solidFill>
                  <a:srgbClr val="000000"/>
                </a:solidFill>
                <a:effectLst/>
                <a:highlight>
                  <a:srgbClr val="FFFFFF"/>
                </a:highlight>
              </a:rPr>
              <a:t>In Identification of Cancer Cells:</a:t>
            </a:r>
            <a:r>
              <a:rPr lang="en-US" sz="2400" b="0" i="0" dirty="0">
                <a:solidFill>
                  <a:srgbClr val="000000"/>
                </a:solidFill>
                <a:effectLst/>
                <a:highlight>
                  <a:srgbClr val="FFFFFF"/>
                </a:highlight>
              </a:rPr>
              <a:t> The clustering algorithms are widely used for the identification of cancerous cells. It divides the cancerous and non-cancerous data sets into different groups.</a:t>
            </a:r>
          </a:p>
          <a:p>
            <a:pPr algn="just">
              <a:buFont typeface="Arial" panose="020B0604020202020204" pitchFamily="34" charset="0"/>
              <a:buChar char="•"/>
            </a:pPr>
            <a:r>
              <a:rPr lang="en-US" sz="2400" b="1" i="0" dirty="0">
                <a:solidFill>
                  <a:srgbClr val="000000"/>
                </a:solidFill>
                <a:effectLst/>
                <a:highlight>
                  <a:srgbClr val="FFFFFF"/>
                </a:highlight>
              </a:rPr>
              <a:t>In Search Engines:</a:t>
            </a:r>
            <a:r>
              <a:rPr lang="en-US" sz="2400" b="0" i="0" dirty="0">
                <a:solidFill>
                  <a:srgbClr val="000000"/>
                </a:solidFill>
                <a:effectLst/>
                <a:highlight>
                  <a:srgbClr val="FFFFFF"/>
                </a:highlight>
              </a:rPr>
              <a:t> Search engines also work on the clustering technique. The search result appears based on the closest object to the search query. It does it by grouping similar data objects in one group that is far from the other dissimilar objects. The accurate result of a query depends on the quality of the clustering algorithm used.</a:t>
            </a:r>
          </a:p>
          <a:p>
            <a:pPr algn="just">
              <a:buFont typeface="Arial" panose="020B0604020202020204" pitchFamily="34" charset="0"/>
              <a:buChar char="•"/>
            </a:pPr>
            <a:endParaRPr lang="en-US" sz="2400" b="1" i="0" dirty="0">
              <a:solidFill>
                <a:srgbClr val="000000"/>
              </a:solidFill>
              <a:effectLst/>
              <a:highlight>
                <a:srgbClr val="FFFFFF"/>
              </a:highlight>
            </a:endParaRPr>
          </a:p>
          <a:p>
            <a:pPr algn="just">
              <a:buFont typeface="Arial" panose="020B0604020202020204" pitchFamily="34" charset="0"/>
              <a:buChar char="•"/>
            </a:pPr>
            <a:r>
              <a:rPr lang="en-US" sz="2400" b="1" i="0" dirty="0">
                <a:solidFill>
                  <a:srgbClr val="000000"/>
                </a:solidFill>
                <a:effectLst/>
                <a:highlight>
                  <a:srgbClr val="FFFFFF"/>
                </a:highlight>
              </a:rPr>
              <a:t>Customer Segmentation:</a:t>
            </a:r>
            <a:r>
              <a:rPr lang="en-US" sz="2400" b="0" i="0" dirty="0">
                <a:solidFill>
                  <a:srgbClr val="000000"/>
                </a:solidFill>
                <a:effectLst/>
                <a:highlight>
                  <a:srgbClr val="FFFFFF"/>
                </a:highlight>
              </a:rPr>
              <a:t> It is used in market research to segment the customers based on their choice and preferences.</a:t>
            </a:r>
          </a:p>
          <a:p>
            <a:pPr algn="just">
              <a:buFont typeface="Arial" panose="020B0604020202020204" pitchFamily="34" charset="0"/>
              <a:buChar char="•"/>
            </a:pPr>
            <a:endParaRPr lang="en-US" sz="2400" b="1" i="0" dirty="0">
              <a:solidFill>
                <a:srgbClr val="000000"/>
              </a:solidFill>
              <a:effectLst/>
              <a:highlight>
                <a:srgbClr val="FFFFFF"/>
              </a:highlight>
            </a:endParaRPr>
          </a:p>
          <a:p>
            <a:pPr algn="just">
              <a:buFont typeface="Arial" panose="020B0604020202020204" pitchFamily="34" charset="0"/>
              <a:buChar char="•"/>
            </a:pPr>
            <a:r>
              <a:rPr lang="en-US" sz="2400" b="1" i="0" dirty="0">
                <a:solidFill>
                  <a:srgbClr val="000000"/>
                </a:solidFill>
                <a:effectLst/>
                <a:highlight>
                  <a:srgbClr val="FFFFFF"/>
                </a:highlight>
              </a:rPr>
              <a:t>In Biology:</a:t>
            </a:r>
            <a:r>
              <a:rPr lang="en-US" sz="2400" b="0" i="0" dirty="0">
                <a:solidFill>
                  <a:srgbClr val="000000"/>
                </a:solidFill>
                <a:effectLst/>
                <a:highlight>
                  <a:srgbClr val="FFFFFF"/>
                </a:highlight>
              </a:rPr>
              <a:t> It is used in the biology stream to classify different species of plants and animals using the image recognition technique.</a:t>
            </a:r>
          </a:p>
          <a:p>
            <a:endParaRPr lang="en-IN" sz="2400" dirty="0"/>
          </a:p>
        </p:txBody>
      </p:sp>
    </p:spTree>
    <p:extLst>
      <p:ext uri="{BB962C8B-B14F-4D97-AF65-F5344CB8AC3E}">
        <p14:creationId xmlns:p14="http://schemas.microsoft.com/office/powerpoint/2010/main" val="530698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Autofit/>
          </a:bodyPr>
          <a:lstStyle/>
          <a:p>
            <a:br>
              <a:rPr lang="en-IN" sz="3600" b="1" i="0" dirty="0">
                <a:solidFill>
                  <a:srgbClr val="FF0000"/>
                </a:solidFill>
                <a:effectLst>
                  <a:outerShdw blurRad="38100" dist="38100" dir="2700000" algn="tl">
                    <a:srgbClr val="000000">
                      <a:alpha val="43137"/>
                    </a:srgbClr>
                  </a:outerShdw>
                </a:effectLst>
                <a:highlight>
                  <a:srgbClr val="FFFFFF"/>
                </a:highlight>
                <a:latin typeface="+mn-lt"/>
              </a:rPr>
            </a:br>
            <a:r>
              <a:rPr lang="en-IN" sz="3600" b="1" i="0" dirty="0">
                <a:solidFill>
                  <a:srgbClr val="FF0000"/>
                </a:solidFill>
                <a:effectLst>
                  <a:outerShdw blurRad="38100" dist="38100" dir="2700000" algn="tl">
                    <a:srgbClr val="000000">
                      <a:alpha val="43137"/>
                    </a:srgbClr>
                  </a:outerShdw>
                </a:effectLst>
                <a:highlight>
                  <a:srgbClr val="FFFFFF"/>
                </a:highlight>
                <a:latin typeface="+mn-lt"/>
              </a:rPr>
              <a:t>		Association</a:t>
            </a:r>
            <a:br>
              <a:rPr lang="en-IN" sz="3600" b="1" i="0" dirty="0">
                <a:solidFill>
                  <a:srgbClr val="FF0000"/>
                </a:solidFill>
                <a:effectLst>
                  <a:outerShdw blurRad="38100" dist="38100" dir="2700000" algn="tl">
                    <a:srgbClr val="000000">
                      <a:alpha val="43137"/>
                    </a:srgbClr>
                  </a:outerShdw>
                </a:effectLst>
                <a:highlight>
                  <a:srgbClr val="FFFFFF"/>
                </a:highlight>
                <a:latin typeface="+mn-lt"/>
              </a:rPr>
            </a:br>
            <a:endParaRPr lang="en-IN" sz="3600" b="1"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endParaRPr lang="en-US" sz="2400" b="0" i="0" dirty="0">
              <a:solidFill>
                <a:srgbClr val="333333"/>
              </a:solidFill>
              <a:effectLst/>
              <a:highlight>
                <a:srgbClr val="FFFFFF"/>
              </a:highlight>
            </a:endParaRPr>
          </a:p>
          <a:p>
            <a:endParaRPr lang="en-US" sz="2400" dirty="0">
              <a:solidFill>
                <a:srgbClr val="333333"/>
              </a:solidFill>
              <a:highlight>
                <a:srgbClr val="FFFFFF"/>
              </a:highlight>
            </a:endParaRPr>
          </a:p>
          <a:p>
            <a:r>
              <a:rPr lang="en-US" sz="2400" b="0" i="0" dirty="0">
                <a:solidFill>
                  <a:srgbClr val="333333"/>
                </a:solidFill>
                <a:effectLst/>
                <a:highlight>
                  <a:srgbClr val="FFFFFF"/>
                </a:highlight>
              </a:rPr>
              <a:t>Association rule learning is a type of unsupervised learning technique that checks for the dependency of one data item on another data item and maps accordingly so that it can be more profitable. </a:t>
            </a:r>
          </a:p>
          <a:p>
            <a:endParaRPr lang="en-US" sz="2400" dirty="0">
              <a:solidFill>
                <a:srgbClr val="333333"/>
              </a:solidFill>
              <a:highlight>
                <a:srgbClr val="FFFFFF"/>
              </a:highlight>
            </a:endParaRPr>
          </a:p>
          <a:p>
            <a:r>
              <a:rPr lang="en-US" sz="2400" b="0" i="0" dirty="0">
                <a:solidFill>
                  <a:srgbClr val="333333"/>
                </a:solidFill>
                <a:effectLst/>
                <a:highlight>
                  <a:srgbClr val="FFFFFF"/>
                </a:highlight>
              </a:rPr>
              <a:t>It tries to find some interesting relations or associations among the variables of dataset.</a:t>
            </a:r>
          </a:p>
          <a:p>
            <a:r>
              <a:rPr lang="en-US" sz="2400" b="0" i="0" dirty="0">
                <a:solidFill>
                  <a:srgbClr val="333333"/>
                </a:solidFill>
                <a:effectLst/>
                <a:highlight>
                  <a:srgbClr val="FFFFFF"/>
                </a:highlight>
              </a:rPr>
              <a:t> It is based on different rules to discover the interesting relations between variables in the database.</a:t>
            </a:r>
            <a:endParaRPr lang="en-IN" sz="2400" dirty="0"/>
          </a:p>
        </p:txBody>
      </p:sp>
    </p:spTree>
    <p:extLst>
      <p:ext uri="{BB962C8B-B14F-4D97-AF65-F5344CB8AC3E}">
        <p14:creationId xmlns:p14="http://schemas.microsoft.com/office/powerpoint/2010/main" val="2738048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r>
              <a:rPr lang="en-US" sz="2400" b="0" i="0" dirty="0">
                <a:solidFill>
                  <a:srgbClr val="333333"/>
                </a:solidFill>
                <a:effectLst/>
                <a:highlight>
                  <a:srgbClr val="FFFFFF"/>
                </a:highlight>
              </a:rPr>
              <a:t>The association rule learning is one of the very important concepts of </a:t>
            </a:r>
            <a:r>
              <a:rPr lang="en-US" sz="2400" b="0" i="0" u="none" strike="noStrike" dirty="0">
                <a:solidFill>
                  <a:srgbClr val="008000"/>
                </a:solidFill>
                <a:effectLst/>
                <a:highlight>
                  <a:srgbClr val="FFFFFF"/>
                </a:highlight>
                <a:hlinkClick r:id="rId2"/>
              </a:rPr>
              <a:t>machine learning</a:t>
            </a:r>
            <a:r>
              <a:rPr lang="en-US" sz="2400" b="0" i="0" dirty="0">
                <a:solidFill>
                  <a:srgbClr val="333333"/>
                </a:solidFill>
                <a:effectLst/>
                <a:highlight>
                  <a:srgbClr val="FFFFFF"/>
                </a:highlight>
              </a:rPr>
              <a:t>, and it is employed in </a:t>
            </a:r>
            <a:r>
              <a:rPr lang="en-US" sz="2400" b="1" i="0" dirty="0">
                <a:solidFill>
                  <a:srgbClr val="333333"/>
                </a:solidFill>
                <a:effectLst/>
                <a:highlight>
                  <a:srgbClr val="FFFFFF"/>
                </a:highlight>
              </a:rPr>
              <a:t>Market Basket analysis, Web usage mining, continuous production, etc.</a:t>
            </a:r>
            <a:r>
              <a:rPr lang="en-US" sz="2400" b="0" i="0" dirty="0">
                <a:solidFill>
                  <a:srgbClr val="333333"/>
                </a:solidFill>
                <a:effectLst/>
                <a:highlight>
                  <a:srgbClr val="FFFFFF"/>
                </a:highlight>
              </a:rPr>
              <a:t> </a:t>
            </a:r>
          </a:p>
          <a:p>
            <a:endParaRPr lang="en-US" sz="2400" dirty="0">
              <a:solidFill>
                <a:srgbClr val="333333"/>
              </a:solidFill>
              <a:highlight>
                <a:srgbClr val="FFFFFF"/>
              </a:highlight>
            </a:endParaRPr>
          </a:p>
          <a:p>
            <a:r>
              <a:rPr lang="en-US" sz="2400" b="0" i="0" dirty="0">
                <a:solidFill>
                  <a:srgbClr val="333333"/>
                </a:solidFill>
                <a:effectLst/>
                <a:highlight>
                  <a:srgbClr val="FFFFFF"/>
                </a:highlight>
              </a:rPr>
              <a:t>Here market basket analysis is a technique used by the various big retailers to discover the associations between items. </a:t>
            </a:r>
          </a:p>
          <a:p>
            <a:endParaRPr lang="en-US" sz="2400" dirty="0">
              <a:solidFill>
                <a:srgbClr val="333333"/>
              </a:solidFill>
              <a:highlight>
                <a:srgbClr val="FFFFFF"/>
              </a:highlight>
            </a:endParaRPr>
          </a:p>
          <a:p>
            <a:r>
              <a:rPr lang="en-US" sz="2400" b="0" i="0" dirty="0">
                <a:solidFill>
                  <a:srgbClr val="333333"/>
                </a:solidFill>
                <a:effectLst/>
                <a:highlight>
                  <a:srgbClr val="FFFFFF"/>
                </a:highlight>
              </a:rPr>
              <a:t>For example, if a customer buys bread, he most likely can also buy butter, eggs, or milk, so these products are stored within a shelf or mostly nearby. Consider the below diagram:</a:t>
            </a:r>
            <a:endParaRPr lang="en-IN" sz="2400" dirty="0"/>
          </a:p>
        </p:txBody>
      </p:sp>
    </p:spTree>
    <p:extLst>
      <p:ext uri="{BB962C8B-B14F-4D97-AF65-F5344CB8AC3E}">
        <p14:creationId xmlns:p14="http://schemas.microsoft.com/office/powerpoint/2010/main" val="177800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ssociation Rule Learning">
            <a:extLst>
              <a:ext uri="{FF2B5EF4-FFF2-40B4-BE49-F238E27FC236}">
                <a16:creationId xmlns:a16="http://schemas.microsoft.com/office/drawing/2014/main" id="{C04FF2D4-C895-226B-6502-0DB47C4CE1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7467" y="1196284"/>
            <a:ext cx="7670055" cy="5187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03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Autofit/>
          </a:bodyPr>
          <a:lstStyle/>
          <a:p>
            <a:br>
              <a:rPr lang="en-US" sz="3600" b="1" i="0" dirty="0">
                <a:solidFill>
                  <a:srgbClr val="FF0000"/>
                </a:solidFill>
                <a:effectLst>
                  <a:outerShdw blurRad="38100" dist="38100" dir="2700000" algn="tl">
                    <a:srgbClr val="000000">
                      <a:alpha val="43137"/>
                    </a:srgbClr>
                  </a:outerShdw>
                </a:effectLst>
                <a:highlight>
                  <a:srgbClr val="FFFFFF"/>
                </a:highlight>
                <a:latin typeface="+mn-lt"/>
              </a:rPr>
            </a:br>
            <a:r>
              <a:rPr lang="en-US" sz="3600" b="1" i="0" dirty="0">
                <a:solidFill>
                  <a:srgbClr val="FF0000"/>
                </a:solidFill>
                <a:effectLst>
                  <a:outerShdw blurRad="38100" dist="38100" dir="2700000" algn="tl">
                    <a:srgbClr val="000000">
                      <a:alpha val="43137"/>
                    </a:srgbClr>
                  </a:outerShdw>
                </a:effectLst>
                <a:highlight>
                  <a:srgbClr val="FFFFFF"/>
                </a:highlight>
                <a:latin typeface="+mn-lt"/>
              </a:rPr>
              <a:t>Applications of Association Rule Learning</a:t>
            </a:r>
            <a:br>
              <a:rPr lang="en-US" sz="3600" b="1" i="0" dirty="0">
                <a:solidFill>
                  <a:srgbClr val="FF0000"/>
                </a:solidFill>
                <a:effectLst>
                  <a:outerShdw blurRad="38100" dist="38100" dir="2700000" algn="tl">
                    <a:srgbClr val="000000">
                      <a:alpha val="43137"/>
                    </a:srgbClr>
                  </a:outerShdw>
                </a:effectLst>
                <a:highlight>
                  <a:srgbClr val="FFFFFF"/>
                </a:highlight>
                <a:latin typeface="+mn-lt"/>
              </a:rPr>
            </a:br>
            <a:endParaRPr lang="en-IN" sz="3600" b="1"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pPr algn="just">
              <a:buFont typeface="Arial" panose="020B0604020202020204" pitchFamily="34" charset="0"/>
              <a:buChar char="•"/>
            </a:pPr>
            <a:endParaRPr lang="en-US" sz="2400" b="1" i="0" dirty="0">
              <a:solidFill>
                <a:srgbClr val="000000"/>
              </a:solidFill>
              <a:effectLst/>
              <a:highlight>
                <a:srgbClr val="FFFFFF"/>
              </a:highlight>
            </a:endParaRPr>
          </a:p>
          <a:p>
            <a:pPr algn="just">
              <a:buFont typeface="Arial" panose="020B0604020202020204" pitchFamily="34" charset="0"/>
              <a:buChar char="•"/>
            </a:pPr>
            <a:r>
              <a:rPr lang="en-US" sz="2400" b="1" i="0" dirty="0">
                <a:solidFill>
                  <a:srgbClr val="000000"/>
                </a:solidFill>
                <a:effectLst/>
                <a:highlight>
                  <a:srgbClr val="FFFFFF"/>
                </a:highlight>
              </a:rPr>
              <a:t>Market Basket Analysis:</a:t>
            </a:r>
            <a:r>
              <a:rPr lang="en-US" sz="2400" b="0" i="0" dirty="0">
                <a:solidFill>
                  <a:srgbClr val="000000"/>
                </a:solidFill>
                <a:effectLst/>
                <a:highlight>
                  <a:srgbClr val="FFFFFF"/>
                </a:highlight>
              </a:rPr>
              <a:t> It is one of the popular examples and applications of association rule mining. This technique is commonly used by big retailers to determine the association between items.</a:t>
            </a:r>
          </a:p>
          <a:p>
            <a:pPr algn="just">
              <a:buFont typeface="Arial" panose="020B0604020202020204" pitchFamily="34" charset="0"/>
              <a:buChar char="•"/>
            </a:pPr>
            <a:endParaRPr lang="en-US" sz="2400" b="0" i="0" dirty="0">
              <a:solidFill>
                <a:srgbClr val="000000"/>
              </a:solidFill>
              <a:effectLst/>
              <a:highlight>
                <a:srgbClr val="FFFFFF"/>
              </a:highlight>
            </a:endParaRPr>
          </a:p>
          <a:p>
            <a:pPr algn="just">
              <a:buFont typeface="Arial" panose="020B0604020202020204" pitchFamily="34" charset="0"/>
              <a:buChar char="•"/>
            </a:pPr>
            <a:r>
              <a:rPr lang="en-US" sz="2400" b="1" i="0" dirty="0">
                <a:solidFill>
                  <a:srgbClr val="000000"/>
                </a:solidFill>
                <a:effectLst/>
                <a:highlight>
                  <a:srgbClr val="FFFFFF"/>
                </a:highlight>
              </a:rPr>
              <a:t>Medical Diagnosis:</a:t>
            </a:r>
            <a:r>
              <a:rPr lang="en-US" sz="2400" b="0" i="0" dirty="0">
                <a:solidFill>
                  <a:srgbClr val="000000"/>
                </a:solidFill>
                <a:effectLst/>
                <a:highlight>
                  <a:srgbClr val="FFFFFF"/>
                </a:highlight>
              </a:rPr>
              <a:t> With the help of association rules, patients can be cured easily, as it helps in identifying the probability of illness for a particular disease.</a:t>
            </a:r>
          </a:p>
          <a:p>
            <a:pPr algn="just">
              <a:buFont typeface="Arial" panose="020B0604020202020204" pitchFamily="34" charset="0"/>
              <a:buChar char="•"/>
            </a:pPr>
            <a:endParaRPr lang="en-US" sz="2400" b="0" i="0" dirty="0">
              <a:solidFill>
                <a:srgbClr val="000000"/>
              </a:solidFill>
              <a:effectLst/>
              <a:highlight>
                <a:srgbClr val="FFFFFF"/>
              </a:highlight>
            </a:endParaRPr>
          </a:p>
          <a:p>
            <a:pPr algn="just">
              <a:buFont typeface="Arial" panose="020B0604020202020204" pitchFamily="34" charset="0"/>
              <a:buChar char="•"/>
            </a:pPr>
            <a:r>
              <a:rPr lang="en-US" sz="2400" b="1" i="0" dirty="0">
                <a:solidFill>
                  <a:srgbClr val="000000"/>
                </a:solidFill>
                <a:effectLst/>
                <a:highlight>
                  <a:srgbClr val="FFFFFF"/>
                </a:highlight>
              </a:rPr>
              <a:t>Protein Sequence:</a:t>
            </a:r>
            <a:r>
              <a:rPr lang="en-US" sz="2400" b="0" i="0" dirty="0">
                <a:solidFill>
                  <a:srgbClr val="000000"/>
                </a:solidFill>
                <a:effectLst/>
                <a:highlight>
                  <a:srgbClr val="FFFFFF"/>
                </a:highlight>
              </a:rPr>
              <a:t> The association rules help in determining the synthesis of artificial Proteins.</a:t>
            </a:r>
          </a:p>
          <a:p>
            <a:endParaRPr lang="en-IN" sz="2400" dirty="0"/>
          </a:p>
        </p:txBody>
      </p:sp>
    </p:spTree>
    <p:extLst>
      <p:ext uri="{BB962C8B-B14F-4D97-AF65-F5344CB8AC3E}">
        <p14:creationId xmlns:p14="http://schemas.microsoft.com/office/powerpoint/2010/main" val="3473737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Autofit/>
          </a:bodyPr>
          <a:lstStyle/>
          <a:p>
            <a:br>
              <a:rPr lang="en-IN" sz="3200" b="1" i="0" dirty="0">
                <a:solidFill>
                  <a:srgbClr val="FF0000"/>
                </a:solidFill>
                <a:effectLst>
                  <a:outerShdw blurRad="38100" dist="38100" dir="2700000" algn="tl">
                    <a:srgbClr val="000000">
                      <a:alpha val="43137"/>
                    </a:srgbClr>
                  </a:outerShdw>
                </a:effectLst>
                <a:highlight>
                  <a:srgbClr val="FFFFFF"/>
                </a:highlight>
                <a:latin typeface="+mn-lt"/>
              </a:rPr>
            </a:br>
            <a:r>
              <a:rPr lang="en-IN" sz="3200" b="1" dirty="0">
                <a:solidFill>
                  <a:srgbClr val="FF0000"/>
                </a:solidFill>
                <a:highlight>
                  <a:srgbClr val="FFFFFF"/>
                </a:highlight>
                <a:latin typeface="+mn-lt"/>
              </a:rPr>
              <a:t>		</a:t>
            </a:r>
            <a:r>
              <a:rPr lang="en-IN" sz="3200" b="1" i="0" dirty="0">
                <a:solidFill>
                  <a:srgbClr val="FF0000"/>
                </a:solidFill>
                <a:effectLst>
                  <a:outerShdw blurRad="38100" dist="38100" dir="2700000" algn="tl">
                    <a:srgbClr val="000000">
                      <a:alpha val="43137"/>
                    </a:srgbClr>
                  </a:outerShdw>
                </a:effectLst>
                <a:highlight>
                  <a:srgbClr val="FFFFFF"/>
                </a:highlight>
                <a:latin typeface="+mn-lt"/>
              </a:rPr>
              <a:t>3) Reinforcement Learning</a:t>
            </a:r>
            <a:br>
              <a:rPr lang="en-IN" sz="3200" b="1" i="0" dirty="0">
                <a:solidFill>
                  <a:srgbClr val="FF0000"/>
                </a:solidFill>
                <a:effectLst>
                  <a:outerShdw blurRad="38100" dist="38100" dir="2700000" algn="tl">
                    <a:srgbClr val="000000">
                      <a:alpha val="43137"/>
                    </a:srgbClr>
                  </a:outerShdw>
                </a:effectLst>
                <a:highlight>
                  <a:srgbClr val="FFFFFF"/>
                </a:highlight>
                <a:latin typeface="+mn-lt"/>
              </a:rPr>
            </a:br>
            <a:endParaRPr lang="en-IN" sz="3200" b="1"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endParaRPr lang="en-US" sz="2400" b="0" i="0" dirty="0">
              <a:solidFill>
                <a:srgbClr val="333333"/>
              </a:solidFill>
              <a:effectLst/>
              <a:highlight>
                <a:srgbClr val="FFFFFF"/>
              </a:highlight>
            </a:endParaRPr>
          </a:p>
          <a:p>
            <a:r>
              <a:rPr lang="en-US" sz="2400" b="0" i="0" dirty="0">
                <a:solidFill>
                  <a:srgbClr val="333333"/>
                </a:solidFill>
                <a:effectLst/>
                <a:highlight>
                  <a:srgbClr val="FFFFFF"/>
                </a:highlight>
              </a:rPr>
              <a:t>Reinforcement learning is a feedback-based learning method, in which a learning agent gets a reward for each right action and gets a penalty for each wrong action. </a:t>
            </a:r>
          </a:p>
          <a:p>
            <a:endParaRPr lang="en-US" sz="2400" b="0" i="0" dirty="0">
              <a:solidFill>
                <a:srgbClr val="333333"/>
              </a:solidFill>
              <a:effectLst/>
              <a:highlight>
                <a:srgbClr val="FFFFFF"/>
              </a:highlight>
            </a:endParaRPr>
          </a:p>
          <a:p>
            <a:r>
              <a:rPr lang="en-US" sz="2400" b="0" i="0" dirty="0">
                <a:solidFill>
                  <a:srgbClr val="333333"/>
                </a:solidFill>
                <a:effectLst/>
                <a:highlight>
                  <a:srgbClr val="FFFFFF"/>
                </a:highlight>
              </a:rPr>
              <a:t>The agent learns automatically with these feedbacks and improves its performance. </a:t>
            </a:r>
          </a:p>
          <a:p>
            <a:r>
              <a:rPr lang="en-US" sz="2400" b="0" i="0" dirty="0">
                <a:solidFill>
                  <a:srgbClr val="333333"/>
                </a:solidFill>
                <a:effectLst/>
                <a:highlight>
                  <a:srgbClr val="FFFFFF"/>
                </a:highlight>
              </a:rPr>
              <a:t>In reinforcement learning, the agent interacts with the environment and explores it. </a:t>
            </a:r>
          </a:p>
          <a:p>
            <a:endParaRPr lang="en-US" sz="2400" dirty="0">
              <a:solidFill>
                <a:srgbClr val="333333"/>
              </a:solidFill>
              <a:highlight>
                <a:srgbClr val="FFFFFF"/>
              </a:highlight>
            </a:endParaRPr>
          </a:p>
          <a:p>
            <a:r>
              <a:rPr lang="en-US" sz="2400" b="0" i="0" dirty="0">
                <a:solidFill>
                  <a:srgbClr val="333333"/>
                </a:solidFill>
                <a:effectLst/>
                <a:highlight>
                  <a:srgbClr val="FFFFFF"/>
                </a:highlight>
              </a:rPr>
              <a:t>The goal of an agent is to get the most reward points, and hence, it improves its performance.</a:t>
            </a:r>
          </a:p>
          <a:p>
            <a:r>
              <a:rPr lang="en-US" sz="2400" dirty="0">
                <a:solidFill>
                  <a:srgbClr val="333333"/>
                </a:solidFill>
                <a:highlight>
                  <a:srgbClr val="FFFFFF"/>
                </a:highlight>
              </a:rPr>
              <a:t>Note: </a:t>
            </a:r>
            <a:r>
              <a:rPr lang="en-US" sz="2400" b="0" i="0" dirty="0">
                <a:solidFill>
                  <a:srgbClr val="333333"/>
                </a:solidFill>
                <a:effectLst/>
                <a:highlight>
                  <a:srgbClr val="FFFFFF"/>
                </a:highlight>
              </a:rPr>
              <a:t>The robotic dog, which automatically learns the movement of his arms, is an example of Reinforcement learning.</a:t>
            </a:r>
            <a:endParaRPr lang="en-IN" sz="2400" dirty="0"/>
          </a:p>
        </p:txBody>
      </p:sp>
    </p:spTree>
    <p:extLst>
      <p:ext uri="{BB962C8B-B14F-4D97-AF65-F5344CB8AC3E}">
        <p14:creationId xmlns:p14="http://schemas.microsoft.com/office/powerpoint/2010/main" val="716842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Autofit/>
          </a:bodyPr>
          <a:lstStyle/>
          <a:p>
            <a:r>
              <a:rPr lang="en-US" sz="3600" b="1" dirty="0">
                <a:solidFill>
                  <a:srgbClr val="FF0000"/>
                </a:solidFill>
                <a:effectLst>
                  <a:outerShdw blurRad="38100" dist="38100" dir="2700000" algn="tl">
                    <a:srgbClr val="000000">
                      <a:alpha val="43137"/>
                    </a:srgbClr>
                  </a:outerShdw>
                </a:effectLst>
                <a:latin typeface="+mn-lt"/>
              </a:rPr>
              <a:t>		Unsupervised Learning</a:t>
            </a:r>
            <a:endParaRPr lang="en-IN" sz="3600" b="1"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r>
              <a:rPr lang="en-US" sz="2400" b="0" dirty="0">
                <a:solidFill>
                  <a:srgbClr val="333333"/>
                </a:solidFill>
                <a:effectLst/>
              </a:rPr>
              <a:t>Unsupervised learning is a type of machine learning in which models are trained using unlabeled datasets and are allowed to act on that data without any supervision</a:t>
            </a:r>
          </a:p>
          <a:p>
            <a:endParaRPr lang="en-US" sz="2400" dirty="0">
              <a:solidFill>
                <a:srgbClr val="333333"/>
              </a:solidFill>
            </a:endParaRPr>
          </a:p>
          <a:p>
            <a:r>
              <a:rPr lang="en-US" sz="2400" b="1" i="0" dirty="0">
                <a:solidFill>
                  <a:srgbClr val="333333"/>
                </a:solidFill>
                <a:effectLst/>
                <a:highlight>
                  <a:srgbClr val="FFFFFF"/>
                </a:highlight>
              </a:rPr>
              <a:t>Example:</a:t>
            </a:r>
            <a:r>
              <a:rPr lang="en-US" sz="2400" b="0" i="0" dirty="0">
                <a:solidFill>
                  <a:srgbClr val="333333"/>
                </a:solidFill>
                <a:effectLst/>
                <a:highlight>
                  <a:srgbClr val="FFFFFF"/>
                </a:highlight>
              </a:rPr>
              <a:t> Suppose the unsupervised learning algorithm is given an input dataset containing images of different types of cats and dogs. The algorithm is never trained upon the given dataset, which means it does not have any idea about the features of the dataset. </a:t>
            </a:r>
          </a:p>
          <a:p>
            <a:endParaRPr lang="en-US" sz="2400" dirty="0">
              <a:solidFill>
                <a:srgbClr val="333333"/>
              </a:solidFill>
              <a:highlight>
                <a:srgbClr val="FFFFFF"/>
              </a:highlight>
            </a:endParaRPr>
          </a:p>
          <a:p>
            <a:r>
              <a:rPr lang="en-US" sz="2400" b="0" i="0" dirty="0">
                <a:solidFill>
                  <a:srgbClr val="333333"/>
                </a:solidFill>
                <a:effectLst/>
                <a:highlight>
                  <a:srgbClr val="FFFFFF"/>
                </a:highlight>
              </a:rPr>
              <a:t>The task of the unsupervised learning algorithm is to identify the image features on their own. An unsupervised learning algorithm will perform this task by clustering the image dataset into groups according to similarities between images.</a:t>
            </a:r>
            <a:r>
              <a:rPr lang="en-US" sz="2400" b="0" dirty="0">
                <a:solidFill>
                  <a:srgbClr val="333333"/>
                </a:solidFill>
                <a:effectLst/>
              </a:rPr>
              <a:t>.</a:t>
            </a:r>
            <a:endParaRPr lang="en-IN" sz="2400" dirty="0"/>
          </a:p>
        </p:txBody>
      </p:sp>
    </p:spTree>
    <p:extLst>
      <p:ext uri="{BB962C8B-B14F-4D97-AF65-F5344CB8AC3E}">
        <p14:creationId xmlns:p14="http://schemas.microsoft.com/office/powerpoint/2010/main" val="2649438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upervised Machine learning">
            <a:extLst>
              <a:ext uri="{FF2B5EF4-FFF2-40B4-BE49-F238E27FC236}">
                <a16:creationId xmlns:a16="http://schemas.microsoft.com/office/drawing/2014/main" id="{C56B2B78-6FD4-25B5-A741-168FB3939A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0629" y="2531051"/>
            <a:ext cx="4704735" cy="39369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5500CA-38D2-F185-5033-95A06A2D585A}"/>
              </a:ext>
            </a:extLst>
          </p:cNvPr>
          <p:cNvSpPr txBox="1"/>
          <p:nvPr/>
        </p:nvSpPr>
        <p:spPr>
          <a:xfrm>
            <a:off x="524797" y="419484"/>
            <a:ext cx="10422193" cy="1938992"/>
          </a:xfrm>
          <a:prstGeom prst="rect">
            <a:avLst/>
          </a:prstGeom>
          <a:noFill/>
        </p:spPr>
        <p:txBody>
          <a:bodyPr wrap="square">
            <a:spAutoFit/>
          </a:bodyPr>
          <a:lstStyle/>
          <a:p>
            <a:r>
              <a:rPr lang="en-US" sz="2400" b="0" i="0" dirty="0">
                <a:solidFill>
                  <a:srgbClr val="333333"/>
                </a:solidFill>
                <a:effectLst/>
                <a:highlight>
                  <a:srgbClr val="FFFFFF"/>
                </a:highlight>
              </a:rPr>
              <a:t>The task of the unsupervised learning algorithm is to identify the image features on their own. </a:t>
            </a:r>
          </a:p>
          <a:p>
            <a:endParaRPr lang="en-US" sz="2400" dirty="0">
              <a:solidFill>
                <a:srgbClr val="333333"/>
              </a:solidFill>
              <a:highlight>
                <a:srgbClr val="FFFFFF"/>
              </a:highlight>
            </a:endParaRPr>
          </a:p>
          <a:p>
            <a:r>
              <a:rPr lang="en-US" sz="2400" b="0" i="0" dirty="0">
                <a:solidFill>
                  <a:srgbClr val="333333"/>
                </a:solidFill>
                <a:effectLst/>
                <a:highlight>
                  <a:srgbClr val="FFFFFF"/>
                </a:highlight>
              </a:rPr>
              <a:t>An unsupervised learning algorithm will perform this task by clustering the image dataset into groups according to similarities between images.</a:t>
            </a:r>
            <a:r>
              <a:rPr lang="en-US" sz="2400" b="0" dirty="0">
                <a:solidFill>
                  <a:srgbClr val="333333"/>
                </a:solidFill>
                <a:effectLst/>
              </a:rPr>
              <a:t>.</a:t>
            </a:r>
            <a:endParaRPr lang="en-IN" sz="2400" dirty="0"/>
          </a:p>
        </p:txBody>
      </p:sp>
    </p:spTree>
    <p:extLst>
      <p:ext uri="{BB962C8B-B14F-4D97-AF65-F5344CB8AC3E}">
        <p14:creationId xmlns:p14="http://schemas.microsoft.com/office/powerpoint/2010/main" val="1949660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br>
              <a:rPr lang="en-IN" b="1" i="0" dirty="0">
                <a:solidFill>
                  <a:srgbClr val="FF0000"/>
                </a:solidFill>
                <a:effectLst>
                  <a:outerShdw blurRad="38100" dist="38100" dir="2700000" algn="tl">
                    <a:srgbClr val="000000">
                      <a:alpha val="43137"/>
                    </a:srgbClr>
                  </a:outerShdw>
                </a:effectLst>
                <a:highlight>
                  <a:srgbClr val="FFFFFF"/>
                </a:highlight>
                <a:latin typeface="+mn-lt"/>
              </a:rPr>
            </a:br>
            <a:r>
              <a:rPr lang="en-IN" b="1" i="0" dirty="0">
                <a:solidFill>
                  <a:srgbClr val="FF0000"/>
                </a:solidFill>
                <a:effectLst>
                  <a:outerShdw blurRad="38100" dist="38100" dir="2700000" algn="tl">
                    <a:srgbClr val="000000">
                      <a:alpha val="43137"/>
                    </a:srgbClr>
                  </a:outerShdw>
                </a:effectLst>
                <a:highlight>
                  <a:srgbClr val="FFFFFF"/>
                </a:highlight>
                <a:latin typeface="+mn-lt"/>
              </a:rPr>
              <a:t>Why use Unsupervised Learning?</a:t>
            </a:r>
            <a:br>
              <a:rPr lang="en-IN" b="1" i="0" dirty="0">
                <a:solidFill>
                  <a:srgbClr val="FF0000"/>
                </a:solidFill>
                <a:effectLst>
                  <a:outerShdw blurRad="38100" dist="38100" dir="2700000" algn="tl">
                    <a:srgbClr val="000000">
                      <a:alpha val="43137"/>
                    </a:srgbClr>
                  </a:outerShdw>
                </a:effectLst>
                <a:highlight>
                  <a:srgbClr val="FFFFFF"/>
                </a:highlight>
                <a:latin typeface="+mn-lt"/>
              </a:rPr>
            </a:br>
            <a:endParaRPr lang="en-IN" b="1"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pPr algn="just">
              <a:buFont typeface="Arial" panose="020B0604020202020204" pitchFamily="34" charset="0"/>
              <a:buChar char="•"/>
            </a:pPr>
            <a:endParaRPr lang="en-US" sz="2400" b="0" i="0" dirty="0">
              <a:solidFill>
                <a:srgbClr val="000000"/>
              </a:solidFill>
              <a:effectLst/>
              <a:highlight>
                <a:srgbClr val="FFFFFF"/>
              </a:highlight>
            </a:endParaRPr>
          </a:p>
          <a:p>
            <a:pPr algn="just">
              <a:buFont typeface="Arial" panose="020B0604020202020204" pitchFamily="34" charset="0"/>
              <a:buChar char="•"/>
            </a:pPr>
            <a:r>
              <a:rPr lang="en-US" sz="2400" b="0" i="0" dirty="0">
                <a:solidFill>
                  <a:srgbClr val="000000"/>
                </a:solidFill>
                <a:effectLst/>
                <a:highlight>
                  <a:srgbClr val="FFFFFF"/>
                </a:highlight>
              </a:rPr>
              <a:t>Unsupervised learning helps to find useful insights from the data.</a:t>
            </a:r>
          </a:p>
          <a:p>
            <a:pPr algn="just">
              <a:buFont typeface="Arial" panose="020B0604020202020204" pitchFamily="34" charset="0"/>
              <a:buChar char="•"/>
            </a:pPr>
            <a:r>
              <a:rPr lang="en-US" sz="2400" b="0" i="0" dirty="0">
                <a:solidFill>
                  <a:srgbClr val="000000"/>
                </a:solidFill>
                <a:effectLst/>
                <a:highlight>
                  <a:srgbClr val="FFFFFF"/>
                </a:highlight>
              </a:rPr>
              <a:t>Unsupervised learning is much similar as a human learns to think by their own experiences, which makes it closer to the real AI.</a:t>
            </a:r>
          </a:p>
          <a:p>
            <a:pPr algn="just">
              <a:buFont typeface="Arial" panose="020B0604020202020204" pitchFamily="34" charset="0"/>
              <a:buChar char="•"/>
            </a:pPr>
            <a:endParaRPr lang="en-US" sz="2400" b="0" i="0" dirty="0">
              <a:solidFill>
                <a:srgbClr val="000000"/>
              </a:solidFill>
              <a:effectLst/>
              <a:highlight>
                <a:srgbClr val="FFFFFF"/>
              </a:highlight>
            </a:endParaRPr>
          </a:p>
          <a:p>
            <a:pPr algn="just">
              <a:buFont typeface="Arial" panose="020B0604020202020204" pitchFamily="34" charset="0"/>
              <a:buChar char="•"/>
            </a:pPr>
            <a:r>
              <a:rPr lang="en-US" sz="2400" b="0" i="0" dirty="0">
                <a:solidFill>
                  <a:srgbClr val="000000"/>
                </a:solidFill>
                <a:effectLst/>
                <a:highlight>
                  <a:srgbClr val="FFFFFF"/>
                </a:highlight>
              </a:rPr>
              <a:t>Unsupervised learning works on unlabeled and uncategorized data which make unsupervised learning more important.</a:t>
            </a:r>
          </a:p>
          <a:p>
            <a:pPr algn="just">
              <a:buFont typeface="Arial" panose="020B0604020202020204" pitchFamily="34" charset="0"/>
              <a:buChar char="•"/>
            </a:pPr>
            <a:endParaRPr lang="en-US" sz="2400" b="0" i="0" dirty="0">
              <a:solidFill>
                <a:srgbClr val="000000"/>
              </a:solidFill>
              <a:effectLst/>
              <a:highlight>
                <a:srgbClr val="FFFFFF"/>
              </a:highlight>
            </a:endParaRPr>
          </a:p>
          <a:p>
            <a:pPr algn="just">
              <a:buFont typeface="Arial" panose="020B0604020202020204" pitchFamily="34" charset="0"/>
              <a:buChar char="•"/>
            </a:pPr>
            <a:r>
              <a:rPr lang="en-US" sz="2400" b="0" i="0" dirty="0">
                <a:solidFill>
                  <a:srgbClr val="000000"/>
                </a:solidFill>
                <a:effectLst/>
                <a:highlight>
                  <a:srgbClr val="FFFFFF"/>
                </a:highlight>
              </a:rPr>
              <a:t>In real-world, we do not always have input data with the corresponding output so to solve such cases, we need unsupervised learning.</a:t>
            </a:r>
          </a:p>
          <a:p>
            <a:endParaRPr lang="en-IN" sz="2400" dirty="0"/>
          </a:p>
        </p:txBody>
      </p:sp>
    </p:spTree>
    <p:extLst>
      <p:ext uri="{BB962C8B-B14F-4D97-AF65-F5344CB8AC3E}">
        <p14:creationId xmlns:p14="http://schemas.microsoft.com/office/powerpoint/2010/main" val="4033594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Autofit/>
          </a:bodyPr>
          <a:lstStyle/>
          <a:p>
            <a:br>
              <a:rPr lang="en-IN" sz="3200" b="1" i="0" u="sng" dirty="0">
                <a:solidFill>
                  <a:srgbClr val="FF0000"/>
                </a:solidFill>
                <a:effectLst>
                  <a:outerShdw blurRad="38100" dist="38100" dir="2700000" algn="tl">
                    <a:srgbClr val="000000">
                      <a:alpha val="43137"/>
                    </a:srgbClr>
                  </a:outerShdw>
                </a:effectLst>
                <a:highlight>
                  <a:srgbClr val="FFFFFF"/>
                </a:highlight>
                <a:latin typeface="+mn-lt"/>
              </a:rPr>
            </a:br>
            <a:r>
              <a:rPr lang="en-IN" sz="3200" b="1" i="0" u="sng" dirty="0">
                <a:solidFill>
                  <a:srgbClr val="FF0000"/>
                </a:solidFill>
                <a:effectLst>
                  <a:outerShdw blurRad="38100" dist="38100" dir="2700000" algn="tl">
                    <a:srgbClr val="000000">
                      <a:alpha val="43137"/>
                    </a:srgbClr>
                  </a:outerShdw>
                </a:effectLst>
                <a:highlight>
                  <a:srgbClr val="FFFFFF"/>
                </a:highlight>
                <a:latin typeface="+mn-lt"/>
              </a:rPr>
              <a:t>Working of Unsupervised Learning</a:t>
            </a:r>
            <a:br>
              <a:rPr lang="en-IN" sz="3200" b="1" i="0" u="sng" dirty="0">
                <a:solidFill>
                  <a:srgbClr val="FF0000"/>
                </a:solidFill>
                <a:effectLst>
                  <a:outerShdw blurRad="38100" dist="38100" dir="2700000" algn="tl">
                    <a:srgbClr val="000000">
                      <a:alpha val="43137"/>
                    </a:srgbClr>
                  </a:outerShdw>
                </a:effectLst>
                <a:highlight>
                  <a:srgbClr val="FFFFFF"/>
                </a:highlight>
                <a:latin typeface="+mn-lt"/>
              </a:rPr>
            </a:br>
            <a:endParaRPr lang="en-IN" sz="3200" b="1" u="sng" dirty="0">
              <a:solidFill>
                <a:srgbClr val="FF0000"/>
              </a:solidFill>
              <a:effectLst>
                <a:outerShdw blurRad="38100" dist="38100" dir="2700000" algn="tl">
                  <a:srgbClr val="000000">
                    <a:alpha val="43137"/>
                  </a:srgbClr>
                </a:outerShdw>
              </a:effectLst>
              <a:latin typeface="+mn-lt"/>
            </a:endParaRPr>
          </a:p>
        </p:txBody>
      </p:sp>
      <p:pic>
        <p:nvPicPr>
          <p:cNvPr id="7170" name="Picture 2" descr="Supervised Machine learning">
            <a:extLst>
              <a:ext uri="{FF2B5EF4-FFF2-40B4-BE49-F238E27FC236}">
                <a16:creationId xmlns:a16="http://schemas.microsoft.com/office/drawing/2014/main" id="{F8EE70D8-0B8C-9816-9B24-FE54BC185A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8967" y="2361405"/>
            <a:ext cx="8514735" cy="3510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132BDE-4ED1-363E-0D6E-E389B95F9CE5}"/>
              </a:ext>
            </a:extLst>
          </p:cNvPr>
          <p:cNvSpPr txBox="1"/>
          <p:nvPr/>
        </p:nvSpPr>
        <p:spPr>
          <a:xfrm>
            <a:off x="384465" y="946124"/>
            <a:ext cx="10692244" cy="1200329"/>
          </a:xfrm>
          <a:prstGeom prst="rect">
            <a:avLst/>
          </a:prstGeom>
          <a:noFill/>
        </p:spPr>
        <p:txBody>
          <a:bodyPr wrap="square">
            <a:spAutoFit/>
          </a:bodyPr>
          <a:lstStyle/>
          <a:p>
            <a:pPr algn="just"/>
            <a:r>
              <a:rPr lang="en-US" sz="2400" b="0" i="0" dirty="0">
                <a:solidFill>
                  <a:srgbClr val="333333"/>
                </a:solidFill>
                <a:effectLst/>
                <a:highlight>
                  <a:srgbClr val="FFFFFF"/>
                </a:highlight>
                <a:latin typeface="inter-regular"/>
              </a:rPr>
              <a:t>Working of unsupervised learning can be understood by the below diagram:</a:t>
            </a:r>
          </a:p>
          <a:p>
            <a:br>
              <a:rPr lang="en-US" sz="2400" dirty="0"/>
            </a:br>
            <a:endParaRPr lang="en-IN" sz="2400" dirty="0"/>
          </a:p>
        </p:txBody>
      </p:sp>
    </p:spTree>
    <p:extLst>
      <p:ext uri="{BB962C8B-B14F-4D97-AF65-F5344CB8AC3E}">
        <p14:creationId xmlns:p14="http://schemas.microsoft.com/office/powerpoint/2010/main" val="399898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tion to Machine Learning">
            <a:extLst>
              <a:ext uri="{FF2B5EF4-FFF2-40B4-BE49-F238E27FC236}">
                <a16:creationId xmlns:a16="http://schemas.microsoft.com/office/drawing/2014/main" id="{69C3CFC2-F879-3289-9148-599BAFEBF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8594" y="753985"/>
            <a:ext cx="10349219" cy="546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28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r>
              <a:rPr lang="en-US" sz="2400" b="0" i="0" dirty="0">
                <a:solidFill>
                  <a:srgbClr val="333333"/>
                </a:solidFill>
                <a:effectLst/>
                <a:highlight>
                  <a:srgbClr val="FFFFFF"/>
                </a:highlight>
              </a:rPr>
              <a:t>Here, we have taken an unlabeled input data, which means it is not categorized and corresponding outputs are also not given. Now, this unlabeled input data is fed to the machine learning model in order to train it.</a:t>
            </a:r>
          </a:p>
          <a:p>
            <a:endParaRPr lang="en-US" sz="2400" dirty="0">
              <a:solidFill>
                <a:srgbClr val="333333"/>
              </a:solidFill>
              <a:highlight>
                <a:srgbClr val="FFFFFF"/>
              </a:highlight>
            </a:endParaRPr>
          </a:p>
          <a:p>
            <a:r>
              <a:rPr lang="en-US" sz="2400" b="0" i="0" dirty="0">
                <a:solidFill>
                  <a:srgbClr val="333333"/>
                </a:solidFill>
                <a:effectLst/>
                <a:highlight>
                  <a:srgbClr val="FFFFFF"/>
                </a:highlight>
              </a:rPr>
              <a:t> Firstly, it will interpret the raw data to find the hidden patterns from the data and then will apply suitable algorithms such as k-means clustering, Decision tree</a:t>
            </a:r>
          </a:p>
          <a:p>
            <a:endParaRPr lang="en-US" sz="2400" dirty="0">
              <a:solidFill>
                <a:srgbClr val="333333"/>
              </a:solidFill>
              <a:highlight>
                <a:srgbClr val="FFFFFF"/>
              </a:highlight>
            </a:endParaRPr>
          </a:p>
          <a:p>
            <a:r>
              <a:rPr lang="en-US" sz="2400" b="0" i="0" dirty="0">
                <a:solidFill>
                  <a:srgbClr val="333333"/>
                </a:solidFill>
                <a:effectLst/>
                <a:highlight>
                  <a:srgbClr val="FFFFFF"/>
                </a:highlight>
              </a:rPr>
              <a:t>Once it applies the suitable algorithm, the algorithm divides the data objects into groups according to the similarities and difference between the objects.</a:t>
            </a:r>
            <a:endParaRPr lang="en-IN" sz="2400" dirty="0"/>
          </a:p>
        </p:txBody>
      </p:sp>
    </p:spTree>
    <p:extLst>
      <p:ext uri="{BB962C8B-B14F-4D97-AF65-F5344CB8AC3E}">
        <p14:creationId xmlns:p14="http://schemas.microsoft.com/office/powerpoint/2010/main" val="1911923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Autofit/>
          </a:bodyPr>
          <a:lstStyle/>
          <a:p>
            <a:br>
              <a:rPr lang="en-US" sz="3600" b="1" i="0" dirty="0">
                <a:solidFill>
                  <a:srgbClr val="FF0000"/>
                </a:solidFill>
                <a:effectLst>
                  <a:outerShdw blurRad="38100" dist="38100" dir="2700000" algn="tl">
                    <a:srgbClr val="000000">
                      <a:alpha val="43137"/>
                    </a:srgbClr>
                  </a:outerShdw>
                </a:effectLst>
                <a:highlight>
                  <a:srgbClr val="FFFFFF"/>
                </a:highlight>
                <a:latin typeface="+mn-lt"/>
              </a:rPr>
            </a:br>
            <a:r>
              <a:rPr lang="en-US" sz="3600" b="1" i="0" dirty="0">
                <a:solidFill>
                  <a:srgbClr val="FF0000"/>
                </a:solidFill>
                <a:effectLst>
                  <a:outerShdw blurRad="38100" dist="38100" dir="2700000" algn="tl">
                    <a:srgbClr val="000000">
                      <a:alpha val="43137"/>
                    </a:srgbClr>
                  </a:outerShdw>
                </a:effectLst>
                <a:highlight>
                  <a:srgbClr val="FFFFFF"/>
                </a:highlight>
                <a:latin typeface="+mn-lt"/>
              </a:rPr>
              <a:t>Types of Unsupervised Learning Algorithm:</a:t>
            </a:r>
            <a:br>
              <a:rPr lang="en-US" sz="3600" b="1" i="0" dirty="0">
                <a:solidFill>
                  <a:srgbClr val="FF0000"/>
                </a:solidFill>
                <a:effectLst>
                  <a:outerShdw blurRad="38100" dist="38100" dir="2700000" algn="tl">
                    <a:srgbClr val="000000">
                      <a:alpha val="43137"/>
                    </a:srgbClr>
                  </a:outerShdw>
                </a:effectLst>
                <a:highlight>
                  <a:srgbClr val="FFFFFF"/>
                </a:highlight>
                <a:latin typeface="+mn-lt"/>
              </a:rPr>
            </a:br>
            <a:endParaRPr lang="en-IN" sz="3600" b="1" dirty="0">
              <a:solidFill>
                <a:srgbClr val="FF0000"/>
              </a:solidFill>
              <a:effectLst>
                <a:outerShdw blurRad="38100" dist="38100" dir="2700000" algn="tl">
                  <a:srgbClr val="000000">
                    <a:alpha val="43137"/>
                  </a:srgbClr>
                </a:outerShdw>
              </a:effectLst>
              <a:latin typeface="+mn-lt"/>
            </a:endParaRPr>
          </a:p>
        </p:txBody>
      </p:sp>
      <p:pic>
        <p:nvPicPr>
          <p:cNvPr id="8194" name="Picture 2" descr="Supervised Machine learning">
            <a:extLst>
              <a:ext uri="{FF2B5EF4-FFF2-40B4-BE49-F238E27FC236}">
                <a16:creationId xmlns:a16="http://schemas.microsoft.com/office/drawing/2014/main" id="{835BDF1A-1442-F868-AEE1-1154FB5E1D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191000" y="2572544"/>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459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pPr algn="just">
              <a:buFont typeface="Arial" panose="020B0604020202020204" pitchFamily="34" charset="0"/>
              <a:buChar char="•"/>
            </a:pPr>
            <a:r>
              <a:rPr lang="en-US" sz="2400" b="1" i="0" dirty="0">
                <a:solidFill>
                  <a:srgbClr val="000000"/>
                </a:solidFill>
                <a:effectLst/>
                <a:highlight>
                  <a:srgbClr val="FFFFFF"/>
                </a:highlight>
              </a:rPr>
              <a:t>Clustering</a:t>
            </a:r>
            <a:r>
              <a:rPr lang="en-US" sz="2400" b="0" i="0" dirty="0">
                <a:solidFill>
                  <a:srgbClr val="000000"/>
                </a:solidFill>
                <a:effectLst/>
                <a:highlight>
                  <a:srgbClr val="FFFFFF"/>
                </a:highlight>
              </a:rPr>
              <a:t>: Clustering is a method of grouping the objects into clusters such that objects with most similarities remain in a group and have less or no similarities with the objects of another group. </a:t>
            </a:r>
          </a:p>
          <a:p>
            <a:pPr algn="just">
              <a:buFont typeface="Arial" panose="020B0604020202020204" pitchFamily="34" charset="0"/>
              <a:buChar char="•"/>
            </a:pPr>
            <a:endParaRPr lang="en-US" sz="2400" dirty="0">
              <a:solidFill>
                <a:srgbClr val="000000"/>
              </a:solidFill>
              <a:highlight>
                <a:srgbClr val="FFFFFF"/>
              </a:highlight>
            </a:endParaRPr>
          </a:p>
          <a:p>
            <a:pPr algn="just">
              <a:buFont typeface="Arial" panose="020B0604020202020204" pitchFamily="34" charset="0"/>
              <a:buChar char="•"/>
            </a:pPr>
            <a:r>
              <a:rPr lang="en-US" sz="2400" b="0" i="0" dirty="0">
                <a:solidFill>
                  <a:srgbClr val="000000"/>
                </a:solidFill>
                <a:effectLst/>
                <a:highlight>
                  <a:srgbClr val="FFFFFF"/>
                </a:highlight>
              </a:rPr>
              <a:t>Cluster analysis finds the commonalities between the data objects and categorizes them as per the presence and absence of those commonalities.</a:t>
            </a:r>
          </a:p>
          <a:p>
            <a:pPr algn="just">
              <a:buFont typeface="Arial" panose="020B0604020202020204" pitchFamily="34" charset="0"/>
              <a:buChar char="•"/>
            </a:pPr>
            <a:endParaRPr lang="en-US" sz="2400" b="0" i="0" dirty="0">
              <a:solidFill>
                <a:srgbClr val="000000"/>
              </a:solidFill>
              <a:effectLst/>
              <a:highlight>
                <a:srgbClr val="FFFFFF"/>
              </a:highlight>
            </a:endParaRPr>
          </a:p>
          <a:p>
            <a:pPr algn="just">
              <a:buFont typeface="Arial" panose="020B0604020202020204" pitchFamily="34" charset="0"/>
              <a:buChar char="•"/>
            </a:pPr>
            <a:r>
              <a:rPr lang="en-US" sz="2400" b="1" i="0" dirty="0">
                <a:solidFill>
                  <a:srgbClr val="000000"/>
                </a:solidFill>
                <a:effectLst/>
                <a:highlight>
                  <a:srgbClr val="FFFFFF"/>
                </a:highlight>
              </a:rPr>
              <a:t>Association</a:t>
            </a:r>
            <a:r>
              <a:rPr lang="en-US" sz="2400" b="0" i="0" dirty="0">
                <a:solidFill>
                  <a:srgbClr val="000000"/>
                </a:solidFill>
                <a:effectLst/>
                <a:highlight>
                  <a:srgbClr val="FFFFFF"/>
                </a:highlight>
              </a:rPr>
              <a:t>: An association rule is an unsupervised learning method which is used for finding the relationships between variables in a large database. </a:t>
            </a:r>
          </a:p>
          <a:p>
            <a:pPr algn="just">
              <a:buFont typeface="Arial" panose="020B0604020202020204" pitchFamily="34" charset="0"/>
              <a:buChar char="•"/>
            </a:pPr>
            <a:endParaRPr lang="en-US" sz="2400" dirty="0">
              <a:solidFill>
                <a:srgbClr val="000000"/>
              </a:solidFill>
              <a:highlight>
                <a:srgbClr val="FFFFFF"/>
              </a:highlight>
            </a:endParaRPr>
          </a:p>
          <a:p>
            <a:pPr algn="just">
              <a:buFont typeface="Arial" panose="020B0604020202020204" pitchFamily="34" charset="0"/>
              <a:buChar char="•"/>
            </a:pPr>
            <a:r>
              <a:rPr lang="en-US" sz="2400" b="0" i="0" dirty="0">
                <a:solidFill>
                  <a:srgbClr val="000000"/>
                </a:solidFill>
                <a:effectLst/>
                <a:highlight>
                  <a:srgbClr val="FFFFFF"/>
                </a:highlight>
              </a:rPr>
              <a:t>It determines the set of items that occur together in the dataset. Association rule makes marketing strategy more effective. </a:t>
            </a:r>
          </a:p>
          <a:p>
            <a:pPr algn="just">
              <a:buFont typeface="Arial" panose="020B0604020202020204" pitchFamily="34" charset="0"/>
              <a:buChar char="•"/>
            </a:pPr>
            <a:r>
              <a:rPr lang="en-US" sz="2400" b="0" i="0" dirty="0">
                <a:solidFill>
                  <a:srgbClr val="000000"/>
                </a:solidFill>
                <a:effectLst/>
                <a:highlight>
                  <a:srgbClr val="FFFFFF"/>
                </a:highlight>
              </a:rPr>
              <a:t>Such as people who buy X items (suppose bread) also tend to purchase Y (Butter/Jam) items. A typical example of an Association rule is Market Basket Analysis.</a:t>
            </a:r>
          </a:p>
          <a:p>
            <a:endParaRPr lang="en-IN" sz="2400" dirty="0"/>
          </a:p>
        </p:txBody>
      </p:sp>
    </p:spTree>
    <p:extLst>
      <p:ext uri="{BB962C8B-B14F-4D97-AF65-F5344CB8AC3E}">
        <p14:creationId xmlns:p14="http://schemas.microsoft.com/office/powerpoint/2010/main" val="3568720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Autofit/>
          </a:bodyPr>
          <a:lstStyle/>
          <a:p>
            <a:br>
              <a:rPr lang="en-IN" sz="3600" b="1" i="0" dirty="0">
                <a:solidFill>
                  <a:srgbClr val="FF0000"/>
                </a:solidFill>
                <a:effectLst>
                  <a:outerShdw blurRad="38100" dist="38100" dir="2700000" algn="tl">
                    <a:srgbClr val="000000">
                      <a:alpha val="43137"/>
                    </a:srgbClr>
                  </a:outerShdw>
                </a:effectLst>
                <a:highlight>
                  <a:srgbClr val="FFFFFF"/>
                </a:highlight>
                <a:latin typeface="+mn-lt"/>
              </a:rPr>
            </a:br>
            <a:r>
              <a:rPr lang="en-IN" sz="3600" b="1" i="0" dirty="0">
                <a:solidFill>
                  <a:srgbClr val="FF0000"/>
                </a:solidFill>
                <a:effectLst>
                  <a:outerShdw blurRad="38100" dist="38100" dir="2700000" algn="tl">
                    <a:srgbClr val="000000">
                      <a:alpha val="43137"/>
                    </a:srgbClr>
                  </a:outerShdw>
                </a:effectLst>
                <a:highlight>
                  <a:srgbClr val="FFFFFF"/>
                </a:highlight>
                <a:latin typeface="+mn-lt"/>
              </a:rPr>
              <a:t>	Unsupervised Learning algorithms:</a:t>
            </a:r>
            <a:br>
              <a:rPr lang="en-IN" sz="3600" b="1" i="0" dirty="0">
                <a:solidFill>
                  <a:srgbClr val="FF0000"/>
                </a:solidFill>
                <a:effectLst>
                  <a:outerShdw blurRad="38100" dist="38100" dir="2700000" algn="tl">
                    <a:srgbClr val="000000">
                      <a:alpha val="43137"/>
                    </a:srgbClr>
                  </a:outerShdw>
                </a:effectLst>
                <a:highlight>
                  <a:srgbClr val="FFFFFF"/>
                </a:highlight>
                <a:latin typeface="+mn-lt"/>
              </a:rPr>
            </a:br>
            <a:endParaRPr lang="en-IN" sz="3600" b="1"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pPr algn="just">
              <a:buFont typeface="Arial" panose="020B0604020202020204" pitchFamily="34" charset="0"/>
              <a:buChar char="•"/>
            </a:pPr>
            <a:endParaRPr lang="en-IN" b="1" dirty="0">
              <a:solidFill>
                <a:srgbClr val="000000"/>
              </a:solidFill>
              <a:highlight>
                <a:srgbClr val="FFFFFF"/>
              </a:highlight>
            </a:endParaRPr>
          </a:p>
          <a:p>
            <a:pPr algn="just">
              <a:buFont typeface="Arial" panose="020B0604020202020204" pitchFamily="34" charset="0"/>
              <a:buChar char="•"/>
            </a:pPr>
            <a:r>
              <a:rPr lang="en-IN" b="1" i="0" dirty="0">
                <a:solidFill>
                  <a:srgbClr val="000000"/>
                </a:solidFill>
                <a:effectLst/>
                <a:highlight>
                  <a:srgbClr val="FFFFFF"/>
                </a:highlight>
              </a:rPr>
              <a:t>K-means clustering</a:t>
            </a:r>
            <a:endParaRPr lang="en-IN" b="0" i="0" dirty="0">
              <a:solidFill>
                <a:srgbClr val="000000"/>
              </a:solidFill>
              <a:effectLst/>
              <a:highlight>
                <a:srgbClr val="FFFFFF"/>
              </a:highlight>
            </a:endParaRPr>
          </a:p>
          <a:p>
            <a:pPr algn="just">
              <a:buFont typeface="Arial" panose="020B0604020202020204" pitchFamily="34" charset="0"/>
              <a:buChar char="•"/>
            </a:pPr>
            <a:r>
              <a:rPr lang="en-IN" b="1" i="0" dirty="0">
                <a:solidFill>
                  <a:srgbClr val="000000"/>
                </a:solidFill>
                <a:effectLst/>
                <a:highlight>
                  <a:srgbClr val="FFFFFF"/>
                </a:highlight>
              </a:rPr>
              <a:t>KNN (k-nearest </a:t>
            </a:r>
            <a:r>
              <a:rPr lang="en-IN" b="1" i="0" dirty="0" err="1">
                <a:solidFill>
                  <a:srgbClr val="000000"/>
                </a:solidFill>
                <a:effectLst/>
                <a:highlight>
                  <a:srgbClr val="FFFFFF"/>
                </a:highlight>
              </a:rPr>
              <a:t>neighbors</a:t>
            </a:r>
            <a:r>
              <a:rPr lang="en-IN" b="1" i="0" dirty="0">
                <a:solidFill>
                  <a:srgbClr val="000000"/>
                </a:solidFill>
                <a:effectLst/>
                <a:highlight>
                  <a:srgbClr val="FFFFFF"/>
                </a:highlight>
              </a:rPr>
              <a:t>)</a:t>
            </a:r>
            <a:endParaRPr lang="en-IN" b="0" i="0" dirty="0">
              <a:solidFill>
                <a:srgbClr val="000000"/>
              </a:solidFill>
              <a:effectLst/>
              <a:highlight>
                <a:srgbClr val="FFFFFF"/>
              </a:highlight>
            </a:endParaRPr>
          </a:p>
          <a:p>
            <a:pPr algn="just">
              <a:buFont typeface="Arial" panose="020B0604020202020204" pitchFamily="34" charset="0"/>
              <a:buChar char="•"/>
            </a:pPr>
            <a:r>
              <a:rPr lang="en-IN" b="1" i="0" dirty="0">
                <a:solidFill>
                  <a:srgbClr val="000000"/>
                </a:solidFill>
                <a:effectLst/>
                <a:highlight>
                  <a:srgbClr val="FFFFFF"/>
                </a:highlight>
              </a:rPr>
              <a:t>Hierarchal clustering</a:t>
            </a:r>
            <a:endParaRPr lang="en-IN" b="0" i="0" dirty="0">
              <a:solidFill>
                <a:srgbClr val="000000"/>
              </a:solidFill>
              <a:effectLst/>
              <a:highlight>
                <a:srgbClr val="FFFFFF"/>
              </a:highlight>
            </a:endParaRPr>
          </a:p>
          <a:p>
            <a:pPr algn="just">
              <a:buFont typeface="Arial" panose="020B0604020202020204" pitchFamily="34" charset="0"/>
              <a:buChar char="•"/>
            </a:pPr>
            <a:r>
              <a:rPr lang="en-IN" b="1" i="0" dirty="0">
                <a:solidFill>
                  <a:srgbClr val="000000"/>
                </a:solidFill>
                <a:effectLst/>
                <a:highlight>
                  <a:srgbClr val="FFFFFF"/>
                </a:highlight>
              </a:rPr>
              <a:t>Neural Networks</a:t>
            </a:r>
            <a:endParaRPr lang="en-IN" b="0" i="0" dirty="0">
              <a:solidFill>
                <a:srgbClr val="000000"/>
              </a:solidFill>
              <a:effectLst/>
              <a:highlight>
                <a:srgbClr val="FFFFFF"/>
              </a:highlight>
            </a:endParaRPr>
          </a:p>
          <a:p>
            <a:pPr algn="just">
              <a:buFont typeface="Arial" panose="020B0604020202020204" pitchFamily="34" charset="0"/>
              <a:buChar char="•"/>
            </a:pPr>
            <a:r>
              <a:rPr lang="en-IN" b="1" i="0" dirty="0">
                <a:solidFill>
                  <a:srgbClr val="000000"/>
                </a:solidFill>
                <a:effectLst/>
                <a:highlight>
                  <a:srgbClr val="FFFFFF"/>
                </a:highlight>
              </a:rPr>
              <a:t>Principle Component Analysis</a:t>
            </a:r>
            <a:endParaRPr lang="en-IN" b="0" i="0" dirty="0">
              <a:solidFill>
                <a:srgbClr val="000000"/>
              </a:solidFill>
              <a:effectLst/>
              <a:highlight>
                <a:srgbClr val="FFFFFF"/>
              </a:highlight>
            </a:endParaRPr>
          </a:p>
          <a:p>
            <a:pPr algn="just">
              <a:buFont typeface="Arial" panose="020B0604020202020204" pitchFamily="34" charset="0"/>
              <a:buChar char="•"/>
            </a:pPr>
            <a:r>
              <a:rPr lang="en-IN" b="1" i="0" dirty="0" err="1">
                <a:solidFill>
                  <a:srgbClr val="000000"/>
                </a:solidFill>
                <a:effectLst/>
                <a:highlight>
                  <a:srgbClr val="FFFFFF"/>
                </a:highlight>
              </a:rPr>
              <a:t>Apriori</a:t>
            </a:r>
            <a:r>
              <a:rPr lang="en-IN" b="1" i="0" dirty="0">
                <a:solidFill>
                  <a:srgbClr val="000000"/>
                </a:solidFill>
                <a:effectLst/>
                <a:highlight>
                  <a:srgbClr val="FFFFFF"/>
                </a:highlight>
              </a:rPr>
              <a:t> algorithm</a:t>
            </a:r>
            <a:endParaRPr lang="en-IN" b="0" i="0" dirty="0">
              <a:solidFill>
                <a:srgbClr val="000000"/>
              </a:solidFill>
              <a:effectLst/>
              <a:highlight>
                <a:srgbClr val="FFFFFF"/>
              </a:highlight>
            </a:endParaRPr>
          </a:p>
          <a:p>
            <a:endParaRPr lang="en-IN" dirty="0"/>
          </a:p>
        </p:txBody>
      </p:sp>
    </p:spTree>
    <p:extLst>
      <p:ext uri="{BB962C8B-B14F-4D97-AF65-F5344CB8AC3E}">
        <p14:creationId xmlns:p14="http://schemas.microsoft.com/office/powerpoint/2010/main" val="361886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Autofit/>
          </a:bodyPr>
          <a:lstStyle/>
          <a:p>
            <a:br>
              <a:rPr lang="en-IN" sz="3200" b="1" i="0" dirty="0">
                <a:solidFill>
                  <a:srgbClr val="FF0000"/>
                </a:solidFill>
                <a:effectLst>
                  <a:outerShdw blurRad="38100" dist="38100" dir="2700000" algn="tl">
                    <a:srgbClr val="000000">
                      <a:alpha val="43137"/>
                    </a:srgbClr>
                  </a:outerShdw>
                </a:effectLst>
                <a:highlight>
                  <a:srgbClr val="FFFFFF"/>
                </a:highlight>
                <a:latin typeface="+mn-lt"/>
              </a:rPr>
            </a:br>
            <a:r>
              <a:rPr lang="en-IN" sz="3200" b="1" i="0" dirty="0">
                <a:solidFill>
                  <a:srgbClr val="FF0000"/>
                </a:solidFill>
                <a:effectLst>
                  <a:outerShdw blurRad="38100" dist="38100" dir="2700000" algn="tl">
                    <a:srgbClr val="000000">
                      <a:alpha val="43137"/>
                    </a:srgbClr>
                  </a:outerShdw>
                </a:effectLst>
                <a:highlight>
                  <a:srgbClr val="FFFFFF"/>
                </a:highlight>
                <a:latin typeface="+mn-lt"/>
              </a:rPr>
              <a:t>	Advantages of Unsupervised Learning</a:t>
            </a:r>
            <a:br>
              <a:rPr lang="en-IN" sz="3200" b="1" i="0" dirty="0">
                <a:solidFill>
                  <a:srgbClr val="FF0000"/>
                </a:solidFill>
                <a:effectLst>
                  <a:outerShdw blurRad="38100" dist="38100" dir="2700000" algn="tl">
                    <a:srgbClr val="000000">
                      <a:alpha val="43137"/>
                    </a:srgbClr>
                  </a:outerShdw>
                </a:effectLst>
                <a:highlight>
                  <a:srgbClr val="FFFFFF"/>
                </a:highlight>
                <a:latin typeface="+mn-lt"/>
              </a:rPr>
            </a:br>
            <a:endParaRPr lang="en-IN" sz="3200" b="1"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pPr algn="just">
              <a:buFont typeface="Arial" panose="020B0604020202020204" pitchFamily="34" charset="0"/>
              <a:buChar char="•"/>
            </a:pPr>
            <a:endParaRPr lang="en-US" b="0" i="0" dirty="0">
              <a:solidFill>
                <a:srgbClr val="000000"/>
              </a:solidFill>
              <a:effectLst/>
              <a:highlight>
                <a:srgbClr val="FFFFFF"/>
              </a:highlight>
            </a:endParaRPr>
          </a:p>
          <a:p>
            <a:pPr algn="just">
              <a:buFont typeface="Arial" panose="020B0604020202020204" pitchFamily="34" charset="0"/>
              <a:buChar char="•"/>
            </a:pPr>
            <a:r>
              <a:rPr lang="en-US" b="0" i="0" dirty="0">
                <a:solidFill>
                  <a:srgbClr val="000000"/>
                </a:solidFill>
                <a:effectLst/>
                <a:highlight>
                  <a:srgbClr val="FFFFFF"/>
                </a:highlight>
              </a:rPr>
              <a:t>Unsupervised learning is used for more complex tasks as compared to supervised learning because, in unsupervised learning, we don't have labeled input data.</a:t>
            </a:r>
          </a:p>
          <a:p>
            <a:pPr algn="just">
              <a:buFont typeface="Arial" panose="020B0604020202020204" pitchFamily="34" charset="0"/>
              <a:buChar char="•"/>
            </a:pPr>
            <a:endParaRPr lang="en-US" dirty="0">
              <a:solidFill>
                <a:srgbClr val="000000"/>
              </a:solidFill>
              <a:highlight>
                <a:srgbClr val="FFFFFF"/>
              </a:highlight>
            </a:endParaRPr>
          </a:p>
          <a:p>
            <a:pPr marL="0" indent="0" algn="just">
              <a:buNone/>
            </a:pPr>
            <a:endParaRPr lang="en-US" b="0" i="0" dirty="0">
              <a:solidFill>
                <a:srgbClr val="000000"/>
              </a:solidFill>
              <a:effectLst/>
              <a:highlight>
                <a:srgbClr val="FFFFFF"/>
              </a:highlight>
            </a:endParaRPr>
          </a:p>
          <a:p>
            <a:pPr algn="just">
              <a:buFont typeface="Arial" panose="020B0604020202020204" pitchFamily="34" charset="0"/>
              <a:buChar char="•"/>
            </a:pPr>
            <a:r>
              <a:rPr lang="en-US" b="0" i="0" dirty="0">
                <a:solidFill>
                  <a:srgbClr val="000000"/>
                </a:solidFill>
                <a:effectLst/>
                <a:highlight>
                  <a:srgbClr val="FFFFFF"/>
                </a:highlight>
              </a:rPr>
              <a:t>Unsupervised learning is preferable as it is easy to get unlabeled data in comparison to labeled data.</a:t>
            </a:r>
          </a:p>
          <a:p>
            <a:endParaRPr lang="en-IN" dirty="0"/>
          </a:p>
        </p:txBody>
      </p:sp>
    </p:spTree>
    <p:extLst>
      <p:ext uri="{BB962C8B-B14F-4D97-AF65-F5344CB8AC3E}">
        <p14:creationId xmlns:p14="http://schemas.microsoft.com/office/powerpoint/2010/main" val="401807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Autofit/>
          </a:bodyPr>
          <a:lstStyle/>
          <a:p>
            <a:br>
              <a:rPr lang="en-IN" sz="3200" b="1" i="0" dirty="0">
                <a:solidFill>
                  <a:srgbClr val="FF0000"/>
                </a:solidFill>
                <a:effectLst>
                  <a:outerShdw blurRad="38100" dist="38100" dir="2700000" algn="tl">
                    <a:srgbClr val="000000">
                      <a:alpha val="43137"/>
                    </a:srgbClr>
                  </a:outerShdw>
                </a:effectLst>
                <a:highlight>
                  <a:srgbClr val="FFFFFF"/>
                </a:highlight>
                <a:latin typeface="+mn-lt"/>
              </a:rPr>
            </a:br>
            <a:r>
              <a:rPr lang="en-IN" sz="3200" b="1" i="0" dirty="0">
                <a:solidFill>
                  <a:srgbClr val="FF0000"/>
                </a:solidFill>
                <a:effectLst>
                  <a:outerShdw blurRad="38100" dist="38100" dir="2700000" algn="tl">
                    <a:srgbClr val="000000">
                      <a:alpha val="43137"/>
                    </a:srgbClr>
                  </a:outerShdw>
                </a:effectLst>
                <a:highlight>
                  <a:srgbClr val="FFFFFF"/>
                </a:highlight>
                <a:latin typeface="+mn-lt"/>
              </a:rPr>
              <a:t>	Disadvantages of Unsupervised Learning</a:t>
            </a:r>
            <a:br>
              <a:rPr lang="en-IN" sz="3200" b="1" i="0" dirty="0">
                <a:solidFill>
                  <a:srgbClr val="FF0000"/>
                </a:solidFill>
                <a:effectLst>
                  <a:outerShdw blurRad="38100" dist="38100" dir="2700000" algn="tl">
                    <a:srgbClr val="000000">
                      <a:alpha val="43137"/>
                    </a:srgbClr>
                  </a:outerShdw>
                </a:effectLst>
                <a:highlight>
                  <a:srgbClr val="FFFFFF"/>
                </a:highlight>
                <a:latin typeface="+mn-lt"/>
              </a:rPr>
            </a:br>
            <a:endParaRPr lang="en-IN" sz="3200" b="1"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pPr algn="just">
              <a:buFont typeface="Arial" panose="020B0604020202020204" pitchFamily="34" charset="0"/>
              <a:buChar char="•"/>
            </a:pPr>
            <a:r>
              <a:rPr lang="en-US" b="0" i="0" dirty="0">
                <a:solidFill>
                  <a:srgbClr val="000000"/>
                </a:solidFill>
                <a:effectLst/>
                <a:highlight>
                  <a:srgbClr val="FFFFFF"/>
                </a:highlight>
              </a:rPr>
              <a:t>Unsupervised learning is intrinsically more difficult than supervised learning as it does not have corresponding output.</a:t>
            </a:r>
          </a:p>
          <a:p>
            <a:pPr algn="just">
              <a:buFont typeface="Arial" panose="020B0604020202020204" pitchFamily="34" charset="0"/>
              <a:buChar char="•"/>
            </a:pPr>
            <a:endParaRPr lang="en-US" dirty="0">
              <a:solidFill>
                <a:srgbClr val="000000"/>
              </a:solidFill>
              <a:highlight>
                <a:srgbClr val="FFFFFF"/>
              </a:highlight>
            </a:endParaRPr>
          </a:p>
          <a:p>
            <a:pPr algn="just">
              <a:buFont typeface="Arial" panose="020B0604020202020204" pitchFamily="34" charset="0"/>
              <a:buChar char="•"/>
            </a:pPr>
            <a:endParaRPr lang="en-US" b="0" i="0" dirty="0">
              <a:solidFill>
                <a:srgbClr val="000000"/>
              </a:solidFill>
              <a:effectLst/>
              <a:highlight>
                <a:srgbClr val="FFFFFF"/>
              </a:highlight>
            </a:endParaRPr>
          </a:p>
          <a:p>
            <a:pPr algn="just">
              <a:buFont typeface="Arial" panose="020B0604020202020204" pitchFamily="34" charset="0"/>
              <a:buChar char="•"/>
            </a:pPr>
            <a:r>
              <a:rPr lang="en-US" b="0" i="0" dirty="0">
                <a:solidFill>
                  <a:srgbClr val="000000"/>
                </a:solidFill>
                <a:effectLst/>
                <a:highlight>
                  <a:srgbClr val="FFFFFF"/>
                </a:highlight>
              </a:rPr>
              <a:t>The result of the unsupervised learning algorithm might be less accurate as input data is not labeled, and algorithms do not know the exact output in advance.</a:t>
            </a:r>
          </a:p>
          <a:p>
            <a:endParaRPr lang="en-IN" dirty="0"/>
          </a:p>
        </p:txBody>
      </p:sp>
    </p:spTree>
    <p:extLst>
      <p:ext uri="{BB962C8B-B14F-4D97-AF65-F5344CB8AC3E}">
        <p14:creationId xmlns:p14="http://schemas.microsoft.com/office/powerpoint/2010/main" val="760689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CDABB4B-296B-B3C4-3562-D5B4EB9B628A}"/>
              </a:ext>
            </a:extLst>
          </p:cNvPr>
          <p:cNvGraphicFramePr>
            <a:graphicFrameLocks noGrp="1"/>
          </p:cNvGraphicFramePr>
          <p:nvPr>
            <p:ph idx="1"/>
            <p:extLst>
              <p:ext uri="{D42A27DB-BD31-4B8C-83A1-F6EECF244321}">
                <p14:modId xmlns:p14="http://schemas.microsoft.com/office/powerpoint/2010/main" val="3565203071"/>
              </p:ext>
            </p:extLst>
          </p:nvPr>
        </p:nvGraphicFramePr>
        <p:xfrm>
          <a:off x="748145" y="88901"/>
          <a:ext cx="10785764" cy="6750526"/>
        </p:xfrm>
        <a:graphic>
          <a:graphicData uri="http://schemas.openxmlformats.org/drawingml/2006/table">
            <a:tbl>
              <a:tblPr/>
              <a:tblGrid>
                <a:gridCol w="5392882">
                  <a:extLst>
                    <a:ext uri="{9D8B030D-6E8A-4147-A177-3AD203B41FA5}">
                      <a16:colId xmlns:a16="http://schemas.microsoft.com/office/drawing/2014/main" val="3083061484"/>
                    </a:ext>
                  </a:extLst>
                </a:gridCol>
                <a:gridCol w="5392882">
                  <a:extLst>
                    <a:ext uri="{9D8B030D-6E8A-4147-A177-3AD203B41FA5}">
                      <a16:colId xmlns:a16="http://schemas.microsoft.com/office/drawing/2014/main" val="1746531992"/>
                    </a:ext>
                  </a:extLst>
                </a:gridCol>
              </a:tblGrid>
              <a:tr h="415484">
                <a:tc>
                  <a:txBody>
                    <a:bodyPr/>
                    <a:lstStyle/>
                    <a:p>
                      <a:pPr algn="l" fontAlgn="t"/>
                      <a:r>
                        <a:rPr lang="en-IN" sz="1800">
                          <a:solidFill>
                            <a:srgbClr val="000000"/>
                          </a:solidFill>
                          <a:effectLst/>
                          <a:highlight>
                            <a:srgbClr val="C7CCBE"/>
                          </a:highlight>
                          <a:latin typeface="times new roman" panose="02020603050405020304" pitchFamily="18" charset="0"/>
                        </a:rPr>
                        <a:t>Supervised Learning</a:t>
                      </a:r>
                    </a:p>
                  </a:txBody>
                  <a:tcPr marL="83097" marR="83097" marT="83097" marB="83097">
                    <a:lnL w="7620" cap="flat" cmpd="sng" algn="ctr">
                      <a:solidFill>
                        <a:srgbClr val="10F723"/>
                      </a:solidFill>
                      <a:prstDash val="solid"/>
                      <a:round/>
                      <a:headEnd type="none" w="med" len="med"/>
                      <a:tailEnd type="none" w="med" len="med"/>
                    </a:lnL>
                    <a:lnR w="7620" cap="flat" cmpd="sng" algn="ctr">
                      <a:solidFill>
                        <a:srgbClr val="10F723"/>
                      </a:solidFill>
                      <a:prstDash val="solid"/>
                      <a:round/>
                      <a:headEnd type="none" w="med" len="med"/>
                      <a:tailEnd type="none" w="med" len="med"/>
                    </a:lnR>
                    <a:lnT w="7620" cap="flat" cmpd="sng" algn="ctr">
                      <a:solidFill>
                        <a:srgbClr val="10F72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a:solidFill>
                            <a:srgbClr val="000000"/>
                          </a:solidFill>
                          <a:effectLst/>
                          <a:highlight>
                            <a:srgbClr val="C7CCBE"/>
                          </a:highlight>
                          <a:latin typeface="times new roman" panose="02020603050405020304" pitchFamily="18" charset="0"/>
                        </a:rPr>
                        <a:t>Unsupervised Learning</a:t>
                      </a:r>
                    </a:p>
                  </a:txBody>
                  <a:tcPr marL="83097" marR="83097" marT="83097" marB="83097">
                    <a:lnL w="7620" cap="flat" cmpd="sng" algn="ctr">
                      <a:solidFill>
                        <a:srgbClr val="10F723"/>
                      </a:solidFill>
                      <a:prstDash val="solid"/>
                      <a:round/>
                      <a:headEnd type="none" w="med" len="med"/>
                      <a:tailEnd type="none" w="med" len="med"/>
                    </a:lnL>
                    <a:lnR w="7620" cap="flat" cmpd="sng" algn="ctr">
                      <a:solidFill>
                        <a:srgbClr val="10F723"/>
                      </a:solidFill>
                      <a:prstDash val="solid"/>
                      <a:round/>
                      <a:headEnd type="none" w="med" len="med"/>
                      <a:tailEnd type="none" w="med" len="med"/>
                    </a:lnR>
                    <a:lnT w="7620" cap="flat" cmpd="sng" algn="ctr">
                      <a:solidFill>
                        <a:srgbClr val="10F72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292812010"/>
                  </a:ext>
                </a:extLst>
              </a:tr>
              <a:tr h="858666">
                <a:tc>
                  <a:txBody>
                    <a:bodyPr/>
                    <a:lstStyle/>
                    <a:p>
                      <a:pPr algn="just" fontAlgn="t"/>
                      <a:r>
                        <a:rPr lang="en-US" sz="1800">
                          <a:solidFill>
                            <a:srgbClr val="333333"/>
                          </a:solidFill>
                          <a:effectLst/>
                          <a:latin typeface="inter-regular"/>
                        </a:rPr>
                        <a:t>Supervised learning algorithms are trained using labeled data.</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inter-regular"/>
                        </a:rPr>
                        <a:t>Unsupervised learning algorithms are trained using unlabeled data.</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42178866"/>
                  </a:ext>
                </a:extLst>
              </a:tr>
              <a:tr h="858666">
                <a:tc>
                  <a:txBody>
                    <a:bodyPr/>
                    <a:lstStyle/>
                    <a:p>
                      <a:pPr algn="just" fontAlgn="t"/>
                      <a:r>
                        <a:rPr lang="en-US" sz="1800">
                          <a:solidFill>
                            <a:srgbClr val="333333"/>
                          </a:solidFill>
                          <a:effectLst/>
                          <a:latin typeface="inter-regular"/>
                        </a:rPr>
                        <a:t>Supervised learning model takes direct feedback to check if it is predicting correct output or not.</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inter-regular"/>
                        </a:rPr>
                        <a:t>Unsupervised learning model does not take any feedback.</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604544886"/>
                  </a:ext>
                </a:extLst>
              </a:tr>
              <a:tr h="609376">
                <a:tc>
                  <a:txBody>
                    <a:bodyPr/>
                    <a:lstStyle/>
                    <a:p>
                      <a:pPr algn="just" fontAlgn="t"/>
                      <a:r>
                        <a:rPr lang="en-US" sz="1800">
                          <a:solidFill>
                            <a:srgbClr val="333333"/>
                          </a:solidFill>
                          <a:effectLst/>
                          <a:latin typeface="inter-regular"/>
                        </a:rPr>
                        <a:t>Supervised learning model predicts the output.</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inter-regular"/>
                        </a:rPr>
                        <a:t>Unsupervised learning model finds the hidden patterns in data.</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43755441"/>
                  </a:ext>
                </a:extLst>
              </a:tr>
              <a:tr h="858666">
                <a:tc>
                  <a:txBody>
                    <a:bodyPr/>
                    <a:lstStyle/>
                    <a:p>
                      <a:pPr algn="just" fontAlgn="t"/>
                      <a:r>
                        <a:rPr lang="en-US" sz="1800" dirty="0">
                          <a:solidFill>
                            <a:srgbClr val="333333"/>
                          </a:solidFill>
                          <a:effectLst/>
                          <a:latin typeface="inter-regular"/>
                        </a:rPr>
                        <a:t>In supervised learning, input data is provided to the model along with the output.</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inter-regular"/>
                        </a:rPr>
                        <a:t>In unsupervised learning, only input data is provided to the model.</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74890685"/>
                  </a:ext>
                </a:extLst>
              </a:tr>
              <a:tr h="1107956">
                <a:tc>
                  <a:txBody>
                    <a:bodyPr/>
                    <a:lstStyle/>
                    <a:p>
                      <a:pPr algn="just" fontAlgn="t"/>
                      <a:r>
                        <a:rPr lang="en-US" sz="1800">
                          <a:solidFill>
                            <a:srgbClr val="333333"/>
                          </a:solidFill>
                          <a:effectLst/>
                          <a:latin typeface="inter-regular"/>
                        </a:rPr>
                        <a:t>The goal of supervised learning is to train the model so that it can predict the output when it is given new data.</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inter-regular"/>
                        </a:rPr>
                        <a:t>The goal of unsupervised learning is to find the hidden patterns and useful insights from the unknown dataset.</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40886973"/>
                  </a:ext>
                </a:extLst>
              </a:tr>
              <a:tr h="858666">
                <a:tc>
                  <a:txBody>
                    <a:bodyPr/>
                    <a:lstStyle/>
                    <a:p>
                      <a:pPr algn="just" fontAlgn="t"/>
                      <a:r>
                        <a:rPr lang="en-US" sz="1800">
                          <a:solidFill>
                            <a:srgbClr val="333333"/>
                          </a:solidFill>
                          <a:effectLst/>
                          <a:latin typeface="inter-regular"/>
                        </a:rPr>
                        <a:t>Supervised learning needs supervision to train the model.</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inter-regular"/>
                        </a:rPr>
                        <a:t>Unsupervised learning does not need any supervision to train the model.</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0558801"/>
                  </a:ext>
                </a:extLst>
              </a:tr>
              <a:tr h="1107956">
                <a:tc>
                  <a:txBody>
                    <a:bodyPr/>
                    <a:lstStyle/>
                    <a:p>
                      <a:pPr algn="just" fontAlgn="t"/>
                      <a:r>
                        <a:rPr lang="en-US" sz="1800">
                          <a:solidFill>
                            <a:srgbClr val="333333"/>
                          </a:solidFill>
                          <a:effectLst/>
                          <a:latin typeface="inter-regular"/>
                        </a:rPr>
                        <a:t>Supervised learning can be categorized in </a:t>
                      </a:r>
                      <a:r>
                        <a:rPr lang="en-US" sz="1800" b="1">
                          <a:solidFill>
                            <a:srgbClr val="333333"/>
                          </a:solidFill>
                          <a:effectLst/>
                          <a:latin typeface="inter-bold"/>
                        </a:rPr>
                        <a:t>Classification</a:t>
                      </a:r>
                      <a:r>
                        <a:rPr lang="en-US" sz="1800">
                          <a:solidFill>
                            <a:srgbClr val="333333"/>
                          </a:solidFill>
                          <a:effectLst/>
                          <a:latin typeface="inter-regular"/>
                        </a:rPr>
                        <a:t> and </a:t>
                      </a:r>
                      <a:r>
                        <a:rPr lang="en-US" sz="1800" b="1">
                          <a:solidFill>
                            <a:srgbClr val="333333"/>
                          </a:solidFill>
                          <a:effectLst/>
                          <a:latin typeface="inter-bold"/>
                        </a:rPr>
                        <a:t>Regression</a:t>
                      </a:r>
                      <a:r>
                        <a:rPr lang="en-US" sz="1800">
                          <a:solidFill>
                            <a:srgbClr val="333333"/>
                          </a:solidFill>
                          <a:effectLst/>
                          <a:latin typeface="inter-regular"/>
                        </a:rPr>
                        <a:t> problems.</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inter-regular"/>
                        </a:rPr>
                        <a:t>Unsupervised Learning can be classified in </a:t>
                      </a:r>
                      <a:r>
                        <a:rPr lang="en-US" sz="1800" b="1" dirty="0">
                          <a:solidFill>
                            <a:srgbClr val="333333"/>
                          </a:solidFill>
                          <a:effectLst/>
                          <a:latin typeface="inter-bold"/>
                        </a:rPr>
                        <a:t>Clustering</a:t>
                      </a:r>
                      <a:r>
                        <a:rPr lang="en-US" sz="1800" dirty="0">
                          <a:solidFill>
                            <a:srgbClr val="333333"/>
                          </a:solidFill>
                          <a:effectLst/>
                          <a:latin typeface="inter-regular"/>
                        </a:rPr>
                        <a:t> and </a:t>
                      </a:r>
                      <a:r>
                        <a:rPr lang="en-US" sz="1800" b="1" dirty="0">
                          <a:solidFill>
                            <a:srgbClr val="333333"/>
                          </a:solidFill>
                          <a:effectLst/>
                          <a:latin typeface="inter-bold"/>
                        </a:rPr>
                        <a:t>Associations</a:t>
                      </a:r>
                      <a:r>
                        <a:rPr lang="en-US" sz="1800" dirty="0">
                          <a:solidFill>
                            <a:srgbClr val="333333"/>
                          </a:solidFill>
                          <a:effectLst/>
                          <a:latin typeface="inter-regular"/>
                        </a:rPr>
                        <a:t> problems.</a:t>
                      </a:r>
                    </a:p>
                  </a:txBody>
                  <a:tcPr marL="55398" marR="55398" marT="55398" marB="5539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76185941"/>
                  </a:ext>
                </a:extLst>
              </a:tr>
            </a:tbl>
          </a:graphicData>
        </a:graphic>
      </p:graphicFrame>
    </p:spTree>
    <p:extLst>
      <p:ext uri="{BB962C8B-B14F-4D97-AF65-F5344CB8AC3E}">
        <p14:creationId xmlns:p14="http://schemas.microsoft.com/office/powerpoint/2010/main" val="2624786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518" y="150334"/>
            <a:ext cx="8984626" cy="1143000"/>
          </a:xfrm>
        </p:spPr>
        <p:txBody>
          <a:bodyPr>
            <a:normAutofit/>
          </a:bodyPr>
          <a:lstStyle/>
          <a:p>
            <a:r>
              <a:rPr lang="en-US" sz="3600" b="1" dirty="0">
                <a:solidFill>
                  <a:srgbClr val="FF0000"/>
                </a:solidFill>
                <a:effectLst>
                  <a:outerShdw blurRad="38100" dist="38100" dir="2700000" algn="tl">
                    <a:srgbClr val="000000">
                      <a:alpha val="43137"/>
                    </a:srgbClr>
                  </a:outerShdw>
                </a:effectLst>
                <a:latin typeface="+mn-lt"/>
                <a:cs typeface="Times New Roman" pitchFamily="18" charset="0"/>
              </a:rPr>
              <a:t>	Clustering Techniques</a:t>
            </a:r>
            <a:endParaRPr lang="en-IN" sz="3600" b="1" dirty="0">
              <a:solidFill>
                <a:srgbClr val="FF0000"/>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270165" y="1341434"/>
            <a:ext cx="11585862" cy="5204839"/>
          </a:xfrm>
        </p:spPr>
        <p:txBody>
          <a:bodyPr>
            <a:normAutofit/>
          </a:bodyPr>
          <a:lstStyle/>
          <a:p>
            <a:r>
              <a:rPr lang="en-US" sz="2400" dirty="0">
                <a:latin typeface="Times New Roman" pitchFamily="18" charset="0"/>
                <a:cs typeface="Times New Roman" pitchFamily="18" charset="0"/>
              </a:rPr>
              <a:t>Clustering has been studied extensively for more than 40 years and across many disciplines due to its broad applications.</a:t>
            </a:r>
          </a:p>
          <a:p>
            <a:pPr marL="0" indent="0">
              <a:buNone/>
            </a:pPr>
            <a:endParaRPr lang="en-IN" sz="2400" b="1" dirty="0">
              <a:solidFill>
                <a:srgbClr val="FF0000"/>
              </a:solidFill>
            </a:endParaRPr>
          </a:p>
        </p:txBody>
      </p:sp>
      <p:sp>
        <p:nvSpPr>
          <p:cNvPr id="21" name="Rectangle 20"/>
          <p:cNvSpPr/>
          <p:nvPr/>
        </p:nvSpPr>
        <p:spPr>
          <a:xfrm>
            <a:off x="2154588" y="5183652"/>
            <a:ext cx="1158976" cy="566057"/>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Clustering Techniques</a:t>
            </a:r>
          </a:p>
        </p:txBody>
      </p:sp>
      <p:sp>
        <p:nvSpPr>
          <p:cNvPr id="22" name="Rectangle 21"/>
          <p:cNvSpPr/>
          <p:nvPr/>
        </p:nvSpPr>
        <p:spPr>
          <a:xfrm>
            <a:off x="4282693" y="4709710"/>
            <a:ext cx="1299863" cy="56605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Hierarchical methods</a:t>
            </a:r>
          </a:p>
        </p:txBody>
      </p:sp>
      <p:sp>
        <p:nvSpPr>
          <p:cNvPr id="23" name="Rectangle 22"/>
          <p:cNvSpPr/>
          <p:nvPr/>
        </p:nvSpPr>
        <p:spPr>
          <a:xfrm>
            <a:off x="6268369" y="3242454"/>
            <a:ext cx="2888302" cy="10137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IN" sz="1400" dirty="0">
                <a:solidFill>
                  <a:schemeClr val="tx1"/>
                </a:solidFill>
              </a:rPr>
              <a:t>k-Means algorithm [1957, 1967]</a:t>
            </a:r>
          </a:p>
          <a:p>
            <a:pPr marL="285750" indent="-285750">
              <a:buFont typeface="Arial" pitchFamily="34" charset="0"/>
              <a:buChar char="•"/>
            </a:pPr>
            <a:r>
              <a:rPr lang="en-IN" sz="1400" dirty="0">
                <a:solidFill>
                  <a:schemeClr val="tx1"/>
                </a:solidFill>
              </a:rPr>
              <a:t>k-</a:t>
            </a:r>
            <a:r>
              <a:rPr lang="en-IN" sz="1400" dirty="0" err="1">
                <a:solidFill>
                  <a:schemeClr val="tx1"/>
                </a:solidFill>
              </a:rPr>
              <a:t>Medoids</a:t>
            </a:r>
            <a:r>
              <a:rPr lang="en-IN" sz="1400" dirty="0">
                <a:solidFill>
                  <a:schemeClr val="tx1"/>
                </a:solidFill>
              </a:rPr>
              <a:t> algorithm</a:t>
            </a:r>
          </a:p>
          <a:p>
            <a:pPr marL="285750" indent="-285750">
              <a:buFont typeface="Arial" pitchFamily="34" charset="0"/>
              <a:buChar char="•"/>
            </a:pPr>
            <a:r>
              <a:rPr lang="en-IN" sz="1400" dirty="0">
                <a:solidFill>
                  <a:schemeClr val="tx1"/>
                </a:solidFill>
              </a:rPr>
              <a:t>k-Modes [1998]</a:t>
            </a:r>
          </a:p>
          <a:p>
            <a:pPr marL="285750" indent="-285750">
              <a:buFont typeface="Arial" pitchFamily="34" charset="0"/>
              <a:buChar char="•"/>
            </a:pPr>
            <a:r>
              <a:rPr lang="en-IN" sz="1400" dirty="0">
                <a:solidFill>
                  <a:schemeClr val="tx1"/>
                </a:solidFill>
              </a:rPr>
              <a:t>Fuzzy c-means algorithm [1999]</a:t>
            </a:r>
          </a:p>
        </p:txBody>
      </p:sp>
      <p:sp>
        <p:nvSpPr>
          <p:cNvPr id="24" name="Rectangle 23"/>
          <p:cNvSpPr/>
          <p:nvPr/>
        </p:nvSpPr>
        <p:spPr>
          <a:xfrm>
            <a:off x="6390919" y="4433292"/>
            <a:ext cx="1299863" cy="3408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Divisive</a:t>
            </a:r>
          </a:p>
        </p:txBody>
      </p:sp>
      <p:sp>
        <p:nvSpPr>
          <p:cNvPr id="25" name="Rectangle 24"/>
          <p:cNvSpPr/>
          <p:nvPr/>
        </p:nvSpPr>
        <p:spPr>
          <a:xfrm>
            <a:off x="6390919" y="5040838"/>
            <a:ext cx="1299863" cy="40687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Agglomerative methods</a:t>
            </a:r>
          </a:p>
        </p:txBody>
      </p:sp>
      <p:sp>
        <p:nvSpPr>
          <p:cNvPr id="26" name="Rectangle 25"/>
          <p:cNvSpPr/>
          <p:nvPr/>
        </p:nvSpPr>
        <p:spPr>
          <a:xfrm>
            <a:off x="6254045" y="5743264"/>
            <a:ext cx="1696930" cy="5660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IN" sz="1200" dirty="0">
                <a:solidFill>
                  <a:schemeClr val="tx1"/>
                </a:solidFill>
              </a:rPr>
              <a:t>STING [1997]</a:t>
            </a:r>
          </a:p>
          <a:p>
            <a:pPr marL="285750" indent="-285750">
              <a:buFont typeface="Arial" pitchFamily="34" charset="0"/>
              <a:buChar char="•"/>
            </a:pPr>
            <a:r>
              <a:rPr lang="en-IN" sz="1200" dirty="0">
                <a:solidFill>
                  <a:schemeClr val="tx1"/>
                </a:solidFill>
              </a:rPr>
              <a:t>DBSCAN [1996]</a:t>
            </a:r>
          </a:p>
          <a:p>
            <a:pPr marL="285750" indent="-285750">
              <a:buFont typeface="Arial" pitchFamily="34" charset="0"/>
              <a:buChar char="•"/>
            </a:pPr>
            <a:r>
              <a:rPr lang="en-IN" sz="1200" dirty="0">
                <a:solidFill>
                  <a:schemeClr val="tx1"/>
                </a:solidFill>
              </a:rPr>
              <a:t>CLIQUE [1998]</a:t>
            </a:r>
          </a:p>
        </p:txBody>
      </p:sp>
      <p:cxnSp>
        <p:nvCxnSpPr>
          <p:cNvPr id="27" name="Elbow Connector 26"/>
          <p:cNvCxnSpPr>
            <a:stCxn id="21" idx="3"/>
          </p:cNvCxnSpPr>
          <p:nvPr/>
        </p:nvCxnSpPr>
        <p:spPr>
          <a:xfrm flipV="1">
            <a:off x="3313564" y="3603859"/>
            <a:ext cx="974894" cy="1862820"/>
          </a:xfrm>
          <a:prstGeom prst="bentConnector3">
            <a:avLst/>
          </a:prstGeom>
          <a:ln w="25400">
            <a:solidFill>
              <a:srgbClr val="00339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5246" y="4991681"/>
            <a:ext cx="487447" cy="1"/>
          </a:xfrm>
          <a:prstGeom prst="line">
            <a:avLst/>
          </a:prstGeom>
          <a:ln w="25400">
            <a:solidFill>
              <a:srgbClr val="003399"/>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3313564" y="5478825"/>
            <a:ext cx="459938" cy="283026"/>
          </a:xfrm>
          <a:prstGeom prst="bentConnector3">
            <a:avLst>
              <a:gd name="adj1" fmla="val 95726"/>
            </a:avLst>
          </a:prstGeom>
          <a:ln w="25400">
            <a:solidFill>
              <a:srgbClr val="00339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773501" y="5761852"/>
            <a:ext cx="487448" cy="1"/>
          </a:xfrm>
          <a:prstGeom prst="line">
            <a:avLst/>
          </a:prstGeom>
          <a:ln w="25400">
            <a:solidFill>
              <a:srgbClr val="003399"/>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2" idx="3"/>
            <a:endCxn id="24" idx="1"/>
          </p:cNvCxnSpPr>
          <p:nvPr/>
        </p:nvCxnSpPr>
        <p:spPr>
          <a:xfrm flipV="1">
            <a:off x="5582556" y="4603722"/>
            <a:ext cx="808363" cy="389016"/>
          </a:xfrm>
          <a:prstGeom prst="bentConnector3">
            <a:avLst>
              <a:gd name="adj1" fmla="val 50000"/>
            </a:avLst>
          </a:prstGeom>
          <a:ln w="25400">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5582555" y="4991356"/>
            <a:ext cx="830106" cy="204440"/>
          </a:xfrm>
          <a:prstGeom prst="bentConnector3">
            <a:avLst/>
          </a:prstGeom>
          <a:ln w="25400">
            <a:solidFill>
              <a:srgbClr val="800000"/>
            </a:solidFill>
          </a:ln>
        </p:spPr>
        <p:style>
          <a:lnRef idx="1">
            <a:schemeClr val="accent1"/>
          </a:lnRef>
          <a:fillRef idx="0">
            <a:schemeClr val="accent1"/>
          </a:fillRef>
          <a:effectRef idx="0">
            <a:schemeClr val="accent1"/>
          </a:effectRef>
          <a:fontRef idx="minor">
            <a:schemeClr val="tx1"/>
          </a:fontRef>
        </p:style>
      </p:cxnSp>
      <p:sp>
        <p:nvSpPr>
          <p:cNvPr id="33" name="Right Arrow 32"/>
          <p:cNvSpPr/>
          <p:nvPr/>
        </p:nvSpPr>
        <p:spPr>
          <a:xfrm>
            <a:off x="5568231" y="3600725"/>
            <a:ext cx="685814" cy="148596"/>
          </a:xfrm>
          <a:prstGeom prst="rightArrow">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ight Arrow 33"/>
          <p:cNvSpPr/>
          <p:nvPr/>
        </p:nvSpPr>
        <p:spPr>
          <a:xfrm>
            <a:off x="5582555" y="5776124"/>
            <a:ext cx="685814" cy="148596"/>
          </a:xfrm>
          <a:prstGeom prst="rightArrow">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p:cNvSpPr/>
          <p:nvPr/>
        </p:nvSpPr>
        <p:spPr>
          <a:xfrm>
            <a:off x="4270673" y="3411446"/>
            <a:ext cx="1299862" cy="56605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Partitioning methods</a:t>
            </a:r>
          </a:p>
        </p:txBody>
      </p:sp>
      <p:sp>
        <p:nvSpPr>
          <p:cNvPr id="42" name="Rectangle 41"/>
          <p:cNvSpPr/>
          <p:nvPr/>
        </p:nvSpPr>
        <p:spPr>
          <a:xfrm>
            <a:off x="4260499" y="5493097"/>
            <a:ext cx="1299863" cy="56605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Density-based methods</a:t>
            </a:r>
          </a:p>
        </p:txBody>
      </p:sp>
    </p:spTree>
    <p:extLst>
      <p:ext uri="{BB962C8B-B14F-4D97-AF65-F5344CB8AC3E}">
        <p14:creationId xmlns:p14="http://schemas.microsoft.com/office/powerpoint/2010/main" val="107576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33" grpId="0" animBg="1"/>
      <p:bldP spid="34" grpId="0" animBg="1"/>
      <p:bldP spid="37" grpId="0" animBg="1"/>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sz="3600" b="1" dirty="0">
                <a:solidFill>
                  <a:srgbClr val="FF0000"/>
                </a:solidFill>
                <a:effectLst>
                  <a:outerShdw blurRad="38100" dist="38100" dir="2700000" algn="tl">
                    <a:srgbClr val="000000">
                      <a:alpha val="43137"/>
                    </a:srgbClr>
                  </a:outerShdw>
                </a:effectLst>
                <a:latin typeface="+mn-lt"/>
              </a:rPr>
              <a:t>	Clustering: Some Examples</a:t>
            </a:r>
          </a:p>
        </p:txBody>
      </p:sp>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117446" y="1234785"/>
            <a:ext cx="11740617" cy="5557532"/>
          </a:xfrm>
        </p:spPr>
        <p:txBody>
          <a:bodyPr>
            <a:noAutofit/>
          </a:bodyPr>
          <a:lstStyle/>
          <a:p>
            <a:pPr>
              <a:buFont typeface="Wingdings" panose="05000000000000000000" pitchFamily="2" charset="2"/>
              <a:buChar char="§"/>
            </a:pPr>
            <a:r>
              <a:rPr lang="en-IN" sz="2000" dirty="0">
                <a:latin typeface="Abadi Extra Light" panose="020B0204020104020204" pitchFamily="34" charset="0"/>
              </a:rPr>
              <a:t>Document/Image/Webpage Clustering</a:t>
            </a:r>
            <a:r>
              <a:rPr lang="en-IN" sz="2000" dirty="0"/>
              <a:t>           </a:t>
            </a:r>
            <a:endParaRPr lang="en-GB" sz="2000" dirty="0">
              <a:latin typeface="Abadi Extra Light" panose="020B0204020104020204" pitchFamily="34" charset="0"/>
            </a:endParaRPr>
          </a:p>
          <a:p>
            <a:pPr>
              <a:buFont typeface="Wingdings" panose="05000000000000000000" pitchFamily="2" charset="2"/>
              <a:buChar char="§"/>
            </a:pPr>
            <a:r>
              <a:rPr lang="en-GB" sz="2000" dirty="0">
                <a:latin typeface="Abadi Extra Light" panose="020B0204020104020204" pitchFamily="34" charset="0"/>
              </a:rPr>
              <a:t>Image Segmentation (clustering pixels)</a:t>
            </a:r>
          </a:p>
          <a:p>
            <a:pPr>
              <a:buFont typeface="Wingdings" panose="05000000000000000000" pitchFamily="2" charset="2"/>
              <a:buChar char="§"/>
            </a:pPr>
            <a:r>
              <a:rPr lang="en-GB" sz="2000" dirty="0">
                <a:latin typeface="Abadi Extra Light" panose="020B0204020104020204" pitchFamily="34" charset="0"/>
              </a:rPr>
              <a:t>Clustering web search results</a:t>
            </a:r>
          </a:p>
          <a:p>
            <a:pPr>
              <a:buFont typeface="Wingdings" panose="05000000000000000000" pitchFamily="2" charset="2"/>
              <a:buChar char="§"/>
            </a:pPr>
            <a:r>
              <a:rPr lang="en-GB" sz="2000" dirty="0">
                <a:latin typeface="Abadi Extra Light" panose="020B0204020104020204" pitchFamily="34" charset="0"/>
              </a:rPr>
              <a:t>Clustering (people) nodes in (social) networks/graphs</a:t>
            </a:r>
          </a:p>
          <a:p>
            <a:pPr>
              <a:buFont typeface="Wingdings" panose="05000000000000000000" pitchFamily="2" charset="2"/>
              <a:buChar char="§"/>
            </a:pPr>
            <a:r>
              <a:rPr lang="en-GB" sz="2000" dirty="0">
                <a:latin typeface="Abadi Extra Light" panose="020B0204020104020204" pitchFamily="34" charset="0"/>
              </a:rPr>
              <a:t>.. and many more.</a:t>
            </a:r>
          </a:p>
          <a:p>
            <a:pPr>
              <a:buFont typeface="Wingdings" panose="05000000000000000000" pitchFamily="2" charset="2"/>
              <a:buChar char="§"/>
            </a:pPr>
            <a:endParaRPr lang="en-GB" sz="2000" dirty="0">
              <a:latin typeface="Abadi Extra Light" panose="020B0204020104020204" pitchFamily="34" charset="0"/>
            </a:endParaRPr>
          </a:p>
          <a:p>
            <a:pPr>
              <a:buFont typeface="Wingdings" panose="05000000000000000000" pitchFamily="2" charset="2"/>
              <a:buChar char="§"/>
            </a:pPr>
            <a:endParaRPr lang="en-GB" sz="2000" dirty="0">
              <a:latin typeface="Abadi Extra Light" panose="020B0204020104020204" pitchFamily="34" charset="0"/>
            </a:endParaRPr>
          </a:p>
          <a:p>
            <a:pPr marL="0" indent="0">
              <a:buNone/>
            </a:pPr>
            <a:endParaRPr lang="en-GB" sz="2000" dirty="0">
              <a:latin typeface="Abadi Extra Light" panose="020B0204020104020204" pitchFamily="34" charset="0"/>
            </a:endParaRPr>
          </a:p>
          <a:p>
            <a:pPr marL="0" indent="0">
              <a:buNone/>
            </a:pPr>
            <a:endParaRPr lang="en-GB" sz="600" dirty="0">
              <a:latin typeface="Abadi Extra Light" panose="020B0204020104020204" pitchFamily="34" charset="0"/>
            </a:endParaRP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12"/>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38</a:t>
            </a:fld>
            <a:endParaRPr lang="en-IN" sz="2800" dirty="0">
              <a:solidFill>
                <a:schemeClr val="accent2">
                  <a:lumMod val="40000"/>
                  <a:lumOff val="60000"/>
                </a:schemeClr>
              </a:solidFill>
            </a:endParaRPr>
          </a:p>
        </p:txBody>
      </p:sp>
      <p:pic>
        <p:nvPicPr>
          <p:cNvPr id="4098" name="Picture 2">
            <a:extLst>
              <a:ext uri="{FF2B5EF4-FFF2-40B4-BE49-F238E27FC236}">
                <a16:creationId xmlns:a16="http://schemas.microsoft.com/office/drawing/2014/main" id="{609FF8D4-0C1F-4547-A9BA-30E43B6EE6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7585" y="2776117"/>
            <a:ext cx="3909182" cy="28470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3AB2AE-DBC0-479A-8E63-74ED45189BA0}"/>
              </a:ext>
            </a:extLst>
          </p:cNvPr>
          <p:cNvSpPr txBox="1"/>
          <p:nvPr/>
        </p:nvSpPr>
        <p:spPr>
          <a:xfrm>
            <a:off x="117446" y="6581701"/>
            <a:ext cx="3504486" cy="246221"/>
          </a:xfrm>
          <a:prstGeom prst="rect">
            <a:avLst/>
          </a:prstGeom>
          <a:noFill/>
        </p:spPr>
        <p:txBody>
          <a:bodyPr wrap="none" rtlCol="0">
            <a:spAutoFit/>
          </a:bodyPr>
          <a:lstStyle/>
          <a:p>
            <a:r>
              <a:rPr lang="en-GB" sz="1000" dirty="0"/>
              <a:t>Picture courtesy: http://people.cs.uchicago.edu/∼</a:t>
            </a:r>
            <a:r>
              <a:rPr lang="en-GB" sz="1000" dirty="0" err="1"/>
              <a:t>pff</a:t>
            </a:r>
            <a:r>
              <a:rPr lang="en-GB" sz="1000" dirty="0"/>
              <a:t>/segment/</a:t>
            </a:r>
            <a:endParaRPr lang="en-IN" sz="1000" dirty="0"/>
          </a:p>
        </p:txBody>
      </p:sp>
    </p:spTree>
    <p:custDataLst>
      <p:tags r:id="rId1"/>
    </p:custDataLst>
    <p:extLst>
      <p:ext uri="{BB962C8B-B14F-4D97-AF65-F5344CB8AC3E}">
        <p14:creationId xmlns:p14="http://schemas.microsoft.com/office/powerpoint/2010/main" val="2466942788"/>
      </p:ext>
    </p:extLst>
  </p:cSld>
  <p:clrMapOvr>
    <a:masterClrMapping/>
  </p:clrMapOvr>
  <mc:AlternateContent xmlns:mc="http://schemas.openxmlformats.org/markup-compatibility/2006" xmlns:p14="http://schemas.microsoft.com/office/powerpoint/2010/main">
    <mc:Choice Requires="p14">
      <p:transition spd="slow" p14:dur="2000" advTm="116451"/>
    </mc:Choice>
    <mc:Fallback xmlns="">
      <p:transition spd="slow" advTm="1164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down)">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down)">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down)">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down)">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sz="3600" b="1" dirty="0">
                <a:solidFill>
                  <a:srgbClr val="FF0000"/>
                </a:solidFill>
                <a:effectLst>
                  <a:outerShdw blurRad="38100" dist="38100" dir="2700000" algn="tl">
                    <a:srgbClr val="000000">
                      <a:alpha val="43137"/>
                    </a:srgbClr>
                  </a:outerShdw>
                </a:effectLst>
              </a:rPr>
              <a:t>	</a:t>
            </a:r>
            <a:r>
              <a:rPr lang="en-IN" sz="3600" b="1" dirty="0">
                <a:solidFill>
                  <a:srgbClr val="FF0000"/>
                </a:solidFill>
                <a:effectLst>
                  <a:outerShdw blurRad="38100" dist="38100" dir="2700000" algn="tl">
                    <a:srgbClr val="000000">
                      <a:alpha val="43137"/>
                    </a:srgbClr>
                  </a:outerShdw>
                </a:effectLst>
                <a:latin typeface="+mn-lt"/>
              </a:rPr>
              <a:t>Types of Clustering</a:t>
            </a:r>
          </a:p>
        </p:txBody>
      </p:sp>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IN" sz="2600" dirty="0"/>
              <a:t>Flat or Partitional clustering</a:t>
            </a:r>
          </a:p>
          <a:p>
            <a:pPr lvl="1">
              <a:buFont typeface="Wingdings" panose="05000000000000000000" pitchFamily="2" charset="2"/>
              <a:buChar char="§"/>
            </a:pPr>
            <a:r>
              <a:rPr lang="en-GB" dirty="0"/>
              <a:t>Partitions are independent of each other</a:t>
            </a:r>
            <a:r>
              <a:rPr lang="en-IN" dirty="0"/>
              <a:t>           </a:t>
            </a:r>
            <a:endParaRPr lang="en-GB" sz="2200" dirty="0"/>
          </a:p>
          <a:p>
            <a:pPr>
              <a:buFont typeface="Wingdings" panose="05000000000000000000" pitchFamily="2" charset="2"/>
              <a:buChar char="§"/>
            </a:pPr>
            <a:endParaRPr lang="en-GB" sz="2600" dirty="0"/>
          </a:p>
          <a:p>
            <a:pPr>
              <a:buFont typeface="Wingdings" panose="05000000000000000000" pitchFamily="2" charset="2"/>
              <a:buChar char="§"/>
            </a:pPr>
            <a:endParaRPr lang="en-GB" sz="2600" dirty="0"/>
          </a:p>
          <a:p>
            <a:pPr>
              <a:buFont typeface="Wingdings" panose="05000000000000000000" pitchFamily="2" charset="2"/>
              <a:buChar char="§"/>
            </a:pPr>
            <a:endParaRPr lang="en-GB" sz="2600" dirty="0"/>
          </a:p>
          <a:p>
            <a:pPr marL="0" indent="0">
              <a:buNone/>
            </a:pPr>
            <a:endParaRPr lang="en-GB" sz="2600" dirty="0"/>
          </a:p>
          <a:p>
            <a:pPr>
              <a:buFont typeface="Wingdings" panose="05000000000000000000" pitchFamily="2" charset="2"/>
              <a:buChar char="§"/>
            </a:pPr>
            <a:r>
              <a:rPr lang="en-GB" sz="2600" dirty="0"/>
              <a:t>Hierarchical clustering</a:t>
            </a:r>
          </a:p>
          <a:p>
            <a:pPr lvl="1">
              <a:buFont typeface="Wingdings" panose="05000000000000000000" pitchFamily="2" charset="2"/>
              <a:buChar char="§"/>
            </a:pPr>
            <a:r>
              <a:rPr lang="en-GB" sz="2200" dirty="0"/>
              <a:t>Partitions can be visualized using a tree structure (a dendrogram)</a:t>
            </a:r>
          </a:p>
          <a:p>
            <a:pPr marL="0" indent="0">
              <a:buNone/>
            </a:pPr>
            <a:endParaRPr lang="en-GB" sz="800" dirty="0"/>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12"/>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39</a:t>
            </a:fld>
            <a:endParaRPr lang="en-IN" sz="2800" dirty="0">
              <a:solidFill>
                <a:schemeClr val="accent2">
                  <a:lumMod val="40000"/>
                  <a:lumOff val="60000"/>
                </a:schemeClr>
              </a:solidFill>
            </a:endParaRPr>
          </a:p>
        </p:txBody>
      </p:sp>
      <p:pic>
        <p:nvPicPr>
          <p:cNvPr id="5122" name="Picture 2">
            <a:extLst>
              <a:ext uri="{FF2B5EF4-FFF2-40B4-BE49-F238E27FC236}">
                <a16:creationId xmlns:a16="http://schemas.microsoft.com/office/drawing/2014/main" id="{AA6FAC6F-B625-45A7-A9A4-022F87B91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2962" y="2119176"/>
            <a:ext cx="2266076" cy="18548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3C9FF60-0A59-42B7-B335-1A1891A83DF7}"/>
              </a:ext>
            </a:extLst>
          </p:cNvPr>
          <p:cNvPicPr>
            <a:picLocks noChangeAspect="1"/>
          </p:cNvPicPr>
          <p:nvPr/>
        </p:nvPicPr>
        <p:blipFill>
          <a:blip r:embed="rId4" cstate="print"/>
          <a:stretch>
            <a:fillRect/>
          </a:stretch>
        </p:blipFill>
        <p:spPr>
          <a:xfrm>
            <a:off x="3277737" y="4738824"/>
            <a:ext cx="4859585" cy="1976780"/>
          </a:xfrm>
          <a:prstGeom prst="rect">
            <a:avLst/>
          </a:prstGeom>
        </p:spPr>
      </p:pic>
      <mc:AlternateContent xmlns:mc="http://schemas.openxmlformats.org/markup-compatibility/2006" xmlns:a14="http://schemas.microsoft.com/office/drawing/2010/main">
        <mc:Choice Requires="a14">
          <p:sp>
            <p:nvSpPr>
              <p:cNvPr id="7" name="Speech Bubble: Rectangle 6">
                <a:extLst>
                  <a:ext uri="{FF2B5EF4-FFF2-40B4-BE49-F238E27FC236}">
                    <a16:creationId xmlns:a16="http://schemas.microsoft.com/office/drawing/2014/main" id="{F86DA1F1-D1AF-426E-BD36-3FC574161A72}"/>
                  </a:ext>
                </a:extLst>
              </p:cNvPr>
              <p:cNvSpPr/>
              <p:nvPr/>
            </p:nvSpPr>
            <p:spPr>
              <a:xfrm>
                <a:off x="7817332" y="2961314"/>
                <a:ext cx="3801420" cy="1073965"/>
              </a:xfrm>
              <a:prstGeom prst="wedgeRectCallout">
                <a:avLst>
                  <a:gd name="adj1" fmla="val -47079"/>
                  <a:gd name="adj2" fmla="val 82271"/>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Abadi Extra Light" panose="020B0204020104020204" pitchFamily="34" charset="0"/>
                  </a:rPr>
                  <a:t>In hierarchical clustering, we can look at a clustering for any given number of cluster by “cutting the dendrogram at an appropriate level (so </a:t>
                </a:r>
                <a14:m>
                  <m:oMath xmlns:m="http://schemas.openxmlformats.org/officeDocument/2006/math">
                    <m:r>
                      <a:rPr lang="en-IN" sz="1400" i="1" dirty="0" smtClean="0">
                        <a:solidFill>
                          <a:schemeClr val="tx1"/>
                        </a:solidFill>
                        <a:latin typeface="Cambria Math" panose="02040503050406030204" pitchFamily="18" charset="0"/>
                      </a:rPr>
                      <m:t>𝐾</m:t>
                    </m:r>
                    <m:r>
                      <a:rPr lang="en-IN" sz="1400" i="1" dirty="0" smtClean="0">
                        <a:solidFill>
                          <a:schemeClr val="tx1"/>
                        </a:solidFill>
                        <a:latin typeface="Cambria Math" panose="02040503050406030204" pitchFamily="18" charset="0"/>
                      </a:rPr>
                      <m:t> </m:t>
                    </m:r>
                  </m:oMath>
                </a14:m>
                <a:r>
                  <a:rPr lang="en-IN" sz="1400" dirty="0">
                    <a:solidFill>
                      <a:schemeClr val="tx1"/>
                    </a:solidFill>
                    <a:latin typeface="Abadi Extra Light" panose="020B0204020104020204" pitchFamily="34" charset="0"/>
                  </a:rPr>
                  <a:t>does not have to be specified)</a:t>
                </a:r>
              </a:p>
            </p:txBody>
          </p:sp>
        </mc:Choice>
        <mc:Fallback xmlns="">
          <p:sp>
            <p:nvSpPr>
              <p:cNvPr id="7" name="Speech Bubble: Rectangle 6">
                <a:extLst>
                  <a:ext uri="{FF2B5EF4-FFF2-40B4-BE49-F238E27FC236}">
                    <a16:creationId xmlns:a16="http://schemas.microsoft.com/office/drawing/2014/main" id="{F86DA1F1-D1AF-426E-BD36-3FC574161A72}"/>
                  </a:ext>
                </a:extLst>
              </p:cNvPr>
              <p:cNvSpPr>
                <a:spLocks noRot="1" noChangeAspect="1" noMove="1" noResize="1" noEditPoints="1" noAdjustHandles="1" noChangeArrowheads="1" noChangeShapeType="1" noTextEdit="1"/>
              </p:cNvSpPr>
              <p:nvPr/>
            </p:nvSpPr>
            <p:spPr>
              <a:xfrm>
                <a:off x="7817332" y="2961314"/>
                <a:ext cx="3801420" cy="1073965"/>
              </a:xfrm>
              <a:prstGeom prst="wedgeRectCallout">
                <a:avLst>
                  <a:gd name="adj1" fmla="val -47079"/>
                  <a:gd name="adj2" fmla="val 82271"/>
                </a:avLst>
              </a:prstGeom>
              <a:blipFill>
                <a:blip r:embed="rId5"/>
                <a:stretch>
                  <a:fillRect l="-331"/>
                </a:stretch>
              </a:blipFill>
              <a:ln w="19050">
                <a:solidFill>
                  <a:schemeClr val="accent2"/>
                </a:solidFill>
              </a:ln>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4BBC6DC2-F8AD-444D-8A7D-B375B7D94277}"/>
              </a:ext>
            </a:extLst>
          </p:cNvPr>
          <p:cNvSpPr/>
          <p:nvPr/>
        </p:nvSpPr>
        <p:spPr>
          <a:xfrm>
            <a:off x="8473071" y="4738824"/>
            <a:ext cx="2489941" cy="781497"/>
          </a:xfrm>
          <a:prstGeom prst="wedgeRectCallout">
            <a:avLst>
              <a:gd name="adj1" fmla="val -61414"/>
              <a:gd name="adj2" fmla="val 4144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Abadi Extra Light" panose="020B0204020104020204" pitchFamily="34" charset="0"/>
              </a:rPr>
              <a:t>Hierarchical clustering gives us a clustering at multiple levels of granularity</a:t>
            </a:r>
          </a:p>
        </p:txBody>
      </p:sp>
    </p:spTree>
    <p:custDataLst>
      <p:tags r:id="rId1"/>
    </p:custDataLst>
    <p:extLst>
      <p:ext uri="{BB962C8B-B14F-4D97-AF65-F5344CB8AC3E}">
        <p14:creationId xmlns:p14="http://schemas.microsoft.com/office/powerpoint/2010/main" val="951492734"/>
      </p:ext>
    </p:extLst>
  </p:cSld>
  <p:clrMapOvr>
    <a:masterClrMapping/>
  </p:clrMapOvr>
  <mc:AlternateContent xmlns:mc="http://schemas.openxmlformats.org/markup-compatibility/2006" xmlns:p14="http://schemas.microsoft.com/office/powerpoint/2010/main">
    <mc:Choice Requires="p14">
      <p:transition spd="slow" p14:dur="2000" advTm="429610"/>
    </mc:Choice>
    <mc:Fallback xmlns="">
      <p:transition spd="slow" advTm="4296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wipe(down)">
                                      <p:cBhvr>
                                        <p:cTn id="17" dur="500"/>
                                        <p:tgtEl>
                                          <p:spTgt spid="51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down)">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down)">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Autofit/>
          </a:bodyPr>
          <a:lstStyle/>
          <a:p>
            <a:pPr algn="ctr"/>
            <a:br>
              <a:rPr lang="en-IN" sz="3200" b="1" i="0" dirty="0">
                <a:solidFill>
                  <a:srgbClr val="FF0000"/>
                </a:solidFill>
                <a:effectLst>
                  <a:outerShdw blurRad="38100" dist="38100" dir="2700000" algn="tl">
                    <a:srgbClr val="000000">
                      <a:alpha val="43137"/>
                    </a:srgbClr>
                  </a:outerShdw>
                </a:effectLst>
                <a:highlight>
                  <a:srgbClr val="FFFFFF"/>
                </a:highlight>
              </a:rPr>
            </a:br>
            <a:r>
              <a:rPr lang="en-IN" sz="3200" b="1" i="0" dirty="0">
                <a:solidFill>
                  <a:srgbClr val="FF0000"/>
                </a:solidFill>
                <a:effectLst>
                  <a:outerShdw blurRad="38100" dist="38100" dir="2700000" algn="tl">
                    <a:srgbClr val="000000">
                      <a:alpha val="43137"/>
                    </a:srgbClr>
                  </a:outerShdw>
                </a:effectLst>
                <a:highlight>
                  <a:srgbClr val="FFFFFF"/>
                </a:highlight>
              </a:rPr>
              <a:t> Machine Learning</a:t>
            </a:r>
            <a:br>
              <a:rPr lang="en-IN" sz="3200" b="1" i="0" dirty="0">
                <a:solidFill>
                  <a:srgbClr val="FF0000"/>
                </a:solidFill>
                <a:effectLst>
                  <a:outerShdw blurRad="38100" dist="38100" dir="2700000" algn="tl">
                    <a:srgbClr val="000000">
                      <a:alpha val="43137"/>
                    </a:srgbClr>
                  </a:outerShdw>
                </a:effectLst>
                <a:highlight>
                  <a:srgbClr val="FFFFFF"/>
                </a:highlight>
              </a:rPr>
            </a:br>
            <a:endParaRPr lang="en-IN" sz="3200" b="1"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endParaRPr lang="en-US" b="0" i="0" dirty="0">
              <a:effectLst/>
              <a:highlight>
                <a:srgbClr val="FFFFFF"/>
              </a:highlight>
            </a:endParaRPr>
          </a:p>
          <a:p>
            <a:endParaRPr lang="en-US" dirty="0">
              <a:highlight>
                <a:srgbClr val="FFFFFF"/>
              </a:highlight>
            </a:endParaRPr>
          </a:p>
          <a:p>
            <a:r>
              <a:rPr lang="en-US" b="0" i="0" dirty="0">
                <a:effectLst/>
                <a:highlight>
                  <a:srgbClr val="FFFFFF"/>
                </a:highlight>
              </a:rPr>
              <a:t>A subset of artificial intelligence known as machine learning focuses primarily on creating algorithms that enable a computer to independently learn from data and previous experiences. </a:t>
            </a:r>
          </a:p>
          <a:p>
            <a:endParaRPr lang="en-US" dirty="0">
              <a:highlight>
                <a:srgbClr val="FFFFFF"/>
              </a:highlight>
            </a:endParaRPr>
          </a:p>
          <a:p>
            <a:r>
              <a:rPr lang="en-US" b="0" i="0" dirty="0">
                <a:effectLst/>
                <a:highlight>
                  <a:srgbClr val="FFFFFF"/>
                </a:highlight>
              </a:rPr>
              <a:t>Machine learning algorithms create a mathematical model that, without being explicitly programmed, aids in making predictions or decisions with the assistance of sample historical data, or training data.</a:t>
            </a:r>
            <a:endParaRPr lang="en-IN" dirty="0"/>
          </a:p>
        </p:txBody>
      </p:sp>
    </p:spTree>
    <p:extLst>
      <p:ext uri="{BB962C8B-B14F-4D97-AF65-F5344CB8AC3E}">
        <p14:creationId xmlns:p14="http://schemas.microsoft.com/office/powerpoint/2010/main" val="2032738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235975"/>
            <a:ext cx="11492681" cy="6656439"/>
          </a:xfrm>
        </p:spPr>
        <p:txBody>
          <a:bodyPr/>
          <a:lstStyle/>
          <a:p>
            <a:r>
              <a:rPr lang="en-IN" b="0" i="0" dirty="0">
                <a:solidFill>
                  <a:srgbClr val="610B4B"/>
                </a:solidFill>
                <a:effectLst/>
                <a:highlight>
                  <a:srgbClr val="FFFFFF"/>
                </a:highlight>
                <a:latin typeface="erdana"/>
              </a:rPr>
              <a:t>Partitioning Clustering</a:t>
            </a:r>
          </a:p>
          <a:p>
            <a:r>
              <a:rPr lang="en-US" b="0" i="0" dirty="0">
                <a:solidFill>
                  <a:srgbClr val="333333"/>
                </a:solidFill>
                <a:effectLst/>
                <a:highlight>
                  <a:srgbClr val="FFFFFF"/>
                </a:highlight>
                <a:latin typeface="inter-regular"/>
              </a:rPr>
              <a:t>It is a type of clustering that divides the data into non-hierarchical groups. It is also known as the </a:t>
            </a:r>
            <a:r>
              <a:rPr lang="en-US" b="1" i="0" dirty="0">
                <a:solidFill>
                  <a:srgbClr val="333333"/>
                </a:solidFill>
                <a:effectLst/>
                <a:highlight>
                  <a:srgbClr val="FFFFFF"/>
                </a:highlight>
                <a:latin typeface="inter-bold"/>
              </a:rPr>
              <a:t>centroid-based method</a:t>
            </a:r>
            <a:r>
              <a:rPr lang="en-US" b="0" i="0" dirty="0">
                <a:solidFill>
                  <a:srgbClr val="333333"/>
                </a:solidFill>
                <a:effectLst/>
                <a:highlight>
                  <a:srgbClr val="FFFFFF"/>
                </a:highlight>
                <a:latin typeface="inter-regular"/>
              </a:rPr>
              <a:t>. </a:t>
            </a:r>
          </a:p>
          <a:p>
            <a:endParaRPr lang="en-US" dirty="0">
              <a:solidFill>
                <a:srgbClr val="333333"/>
              </a:solidFill>
              <a:highlight>
                <a:srgbClr val="FFFFFF"/>
              </a:highlight>
              <a:latin typeface="inter-regular"/>
            </a:endParaRPr>
          </a:p>
          <a:p>
            <a:r>
              <a:rPr lang="en-US" b="0" i="0" dirty="0">
                <a:solidFill>
                  <a:srgbClr val="333333"/>
                </a:solidFill>
                <a:effectLst/>
                <a:highlight>
                  <a:srgbClr val="FFFFFF"/>
                </a:highlight>
                <a:latin typeface="inter-regular"/>
              </a:rPr>
              <a:t>In this type, the dataset is divided into a set of k groups, where K is used to define the number of pre-defined groups. The cluster center is created in such a way that the distance between the data points of one cluster is minimum as compared to another cluster centroid.</a:t>
            </a:r>
            <a:endParaRPr lang="en-IN" dirty="0"/>
          </a:p>
        </p:txBody>
      </p:sp>
      <p:pic>
        <p:nvPicPr>
          <p:cNvPr id="2050" name="Picture 2" descr="Clustering in Machine Learning">
            <a:extLst>
              <a:ext uri="{FF2B5EF4-FFF2-40B4-BE49-F238E27FC236}">
                <a16:creationId xmlns:a16="http://schemas.microsoft.com/office/drawing/2014/main" id="{E4002AC3-544C-6804-3FA4-57322B80D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860" y="3952304"/>
            <a:ext cx="2602281" cy="231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920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108155"/>
            <a:ext cx="11492681" cy="6656439"/>
          </a:xfrm>
        </p:spPr>
        <p:txBody>
          <a:bodyPr/>
          <a:lstStyle/>
          <a:p>
            <a:pPr algn="just"/>
            <a:r>
              <a:rPr lang="en-IN" b="0" i="0" dirty="0">
                <a:solidFill>
                  <a:srgbClr val="610B4B"/>
                </a:solidFill>
                <a:effectLst/>
                <a:highlight>
                  <a:srgbClr val="FFFFFF"/>
                </a:highlight>
                <a:latin typeface="erdana"/>
              </a:rPr>
              <a:t>Hierarchical Clustering:</a:t>
            </a:r>
          </a:p>
          <a:p>
            <a:pPr algn="just"/>
            <a:endParaRPr lang="en-IN" dirty="0">
              <a:solidFill>
                <a:srgbClr val="610B4B"/>
              </a:solidFill>
              <a:highlight>
                <a:srgbClr val="FFFFFF"/>
              </a:highlight>
              <a:latin typeface="erdana"/>
            </a:endParaRPr>
          </a:p>
          <a:p>
            <a:pPr algn="just"/>
            <a:r>
              <a:rPr lang="en-US" b="0" i="0" dirty="0">
                <a:solidFill>
                  <a:srgbClr val="333333"/>
                </a:solidFill>
                <a:effectLst/>
                <a:highlight>
                  <a:srgbClr val="FFFFFF"/>
                </a:highlight>
                <a:latin typeface="inter-regular"/>
              </a:rPr>
              <a:t>Hierarchical clustering can be used as an alternative for the partitioned clustering as there is no requirement of pre-specifying the number of clusters to be created. </a:t>
            </a:r>
          </a:p>
          <a:p>
            <a:pPr algn="just"/>
            <a:endParaRPr lang="en-US" dirty="0">
              <a:solidFill>
                <a:srgbClr val="333333"/>
              </a:solidFill>
              <a:highlight>
                <a:srgbClr val="FFFFFF"/>
              </a:highlight>
              <a:latin typeface="inter-regular"/>
            </a:endParaRPr>
          </a:p>
          <a:p>
            <a:pPr algn="just"/>
            <a:r>
              <a:rPr lang="en-US" b="0" i="0" dirty="0">
                <a:solidFill>
                  <a:srgbClr val="333333"/>
                </a:solidFill>
                <a:effectLst/>
                <a:highlight>
                  <a:srgbClr val="FFFFFF"/>
                </a:highlight>
                <a:latin typeface="inter-regular"/>
              </a:rPr>
              <a:t>In this technique, the dataset is divided into clusters to create a tree-like structure, which is also called a </a:t>
            </a:r>
            <a:r>
              <a:rPr lang="en-US" b="1" i="0" dirty="0">
                <a:solidFill>
                  <a:srgbClr val="333333"/>
                </a:solidFill>
                <a:effectLst/>
                <a:highlight>
                  <a:srgbClr val="FFFFFF"/>
                </a:highlight>
                <a:latin typeface="inter-bold"/>
              </a:rPr>
              <a:t>dendrogram</a:t>
            </a:r>
            <a:r>
              <a:rPr lang="en-US" b="0" i="0" dirty="0">
                <a:solidFill>
                  <a:srgbClr val="333333"/>
                </a:solidFill>
                <a:effectLst/>
                <a:highlight>
                  <a:srgbClr val="FFFFFF"/>
                </a:highlight>
                <a:latin typeface="inter-regular"/>
              </a:rPr>
              <a:t>. </a:t>
            </a:r>
          </a:p>
          <a:p>
            <a:pPr algn="just"/>
            <a:endParaRPr lang="en-US" dirty="0">
              <a:solidFill>
                <a:srgbClr val="333333"/>
              </a:solidFill>
              <a:highlight>
                <a:srgbClr val="FFFFFF"/>
              </a:highlight>
              <a:latin typeface="inter-regular"/>
            </a:endParaRPr>
          </a:p>
          <a:p>
            <a:pPr algn="just"/>
            <a:r>
              <a:rPr lang="en-US" b="0" i="0" dirty="0">
                <a:solidFill>
                  <a:srgbClr val="333333"/>
                </a:solidFill>
                <a:effectLst/>
                <a:highlight>
                  <a:srgbClr val="FFFFFF"/>
                </a:highlight>
                <a:latin typeface="inter-regular"/>
              </a:rPr>
              <a:t>The observations or any number of clusters can be selected by cutting the tree at the correct level. </a:t>
            </a:r>
          </a:p>
          <a:p>
            <a:pPr algn="just"/>
            <a:endParaRPr lang="en-US" dirty="0">
              <a:solidFill>
                <a:srgbClr val="333333"/>
              </a:solidFill>
              <a:highlight>
                <a:srgbClr val="FFFFFF"/>
              </a:highlight>
              <a:latin typeface="inter-regular"/>
            </a:endParaRPr>
          </a:p>
          <a:p>
            <a:pPr algn="just"/>
            <a:r>
              <a:rPr lang="en-US" b="0" i="0" dirty="0">
                <a:solidFill>
                  <a:srgbClr val="333333"/>
                </a:solidFill>
                <a:effectLst/>
                <a:highlight>
                  <a:srgbClr val="FFFFFF"/>
                </a:highlight>
                <a:latin typeface="inter-regular"/>
              </a:rPr>
              <a:t>The most common example of this method is the </a:t>
            </a:r>
            <a:r>
              <a:rPr lang="en-US" b="1" i="0" dirty="0">
                <a:solidFill>
                  <a:srgbClr val="333333"/>
                </a:solidFill>
                <a:effectLst/>
                <a:highlight>
                  <a:srgbClr val="FFFFFF"/>
                </a:highlight>
                <a:latin typeface="inter-bold"/>
              </a:rPr>
              <a:t>Agglomerative Hierarchical algorithm</a:t>
            </a:r>
            <a:endParaRPr lang="en-IN" b="0" i="0" dirty="0">
              <a:solidFill>
                <a:srgbClr val="610B4B"/>
              </a:solidFill>
              <a:effectLst/>
              <a:highlight>
                <a:srgbClr val="FFFFFF"/>
              </a:highlight>
              <a:latin typeface="erdana"/>
            </a:endParaRPr>
          </a:p>
        </p:txBody>
      </p:sp>
    </p:spTree>
    <p:extLst>
      <p:ext uri="{BB962C8B-B14F-4D97-AF65-F5344CB8AC3E}">
        <p14:creationId xmlns:p14="http://schemas.microsoft.com/office/powerpoint/2010/main" val="1266868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ustering in Machine Learning">
            <a:extLst>
              <a:ext uri="{FF2B5EF4-FFF2-40B4-BE49-F238E27FC236}">
                <a16:creationId xmlns:a16="http://schemas.microsoft.com/office/drawing/2014/main" id="{D2E1B64F-34D2-798A-0AE9-0E02CA42E3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1244" y="1874044"/>
            <a:ext cx="47625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73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207E82-2E67-597F-C444-AA71BE2AC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7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155864"/>
            <a:ext cx="11492681" cy="6608730"/>
          </a:xfrm>
        </p:spPr>
        <p:txBody>
          <a:bodyPr/>
          <a:lstStyle/>
          <a:p>
            <a:r>
              <a:rPr lang="en-US" b="0" i="0" dirty="0">
                <a:solidFill>
                  <a:srgbClr val="445578"/>
                </a:solidFill>
                <a:effectLst/>
                <a:highlight>
                  <a:srgbClr val="FFFFFF"/>
                </a:highlight>
                <a:latin typeface="Inter"/>
              </a:rPr>
              <a:t>K-means is a clustering algorithm designed to divide data points into distinct clusters depending on the similarities between the observations. Data points that share relevant characteristics are grouped together, implying that data points in different clusters would be dissimilar.</a:t>
            </a:r>
          </a:p>
          <a:p>
            <a:endParaRPr lang="en-US" dirty="0">
              <a:solidFill>
                <a:srgbClr val="445578"/>
              </a:solidFill>
              <a:highlight>
                <a:srgbClr val="FFFFFF"/>
              </a:highlight>
              <a:latin typeface="Inter"/>
            </a:endParaRPr>
          </a:p>
          <a:p>
            <a:endParaRPr lang="en-IN" dirty="0"/>
          </a:p>
        </p:txBody>
      </p:sp>
      <p:pic>
        <p:nvPicPr>
          <p:cNvPr id="2050" name="Picture 2" descr="Diagram&#10;&#10;Description automatically generated">
            <a:extLst>
              <a:ext uri="{FF2B5EF4-FFF2-40B4-BE49-F238E27FC236}">
                <a16:creationId xmlns:a16="http://schemas.microsoft.com/office/drawing/2014/main" id="{250BD482-C5A4-4E8F-2079-469F1DDE7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813" y="2157413"/>
            <a:ext cx="757237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116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br>
              <a:rPr lang="en-US" b="1" i="0" dirty="0">
                <a:solidFill>
                  <a:srgbClr val="000000"/>
                </a:solidFill>
                <a:effectLst/>
                <a:highlight>
                  <a:srgbClr val="FFFFFF"/>
                </a:highlight>
                <a:latin typeface="Inter"/>
              </a:rPr>
            </a:br>
            <a:r>
              <a:rPr lang="en-US" b="1" i="0" dirty="0">
                <a:solidFill>
                  <a:srgbClr val="000000"/>
                </a:solidFill>
                <a:effectLst/>
                <a:highlight>
                  <a:srgbClr val="FFFFFF"/>
                </a:highlight>
                <a:latin typeface="Inter"/>
              </a:rPr>
              <a:t>How to choose the value of K?</a:t>
            </a:r>
            <a:br>
              <a:rPr lang="en-US" b="1" i="0" dirty="0">
                <a:solidFill>
                  <a:srgbClr val="000000"/>
                </a:solidFill>
                <a:effectLst/>
                <a:highlight>
                  <a:srgbClr val="FFFFFF"/>
                </a:highlight>
                <a:latin typeface="Inter"/>
              </a:rPr>
            </a:br>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26469"/>
            <a:ext cx="11492681" cy="5948516"/>
          </a:xfrm>
        </p:spPr>
        <p:txBody>
          <a:bodyPr/>
          <a:lstStyle/>
          <a:p>
            <a:r>
              <a:rPr lang="en-IN" b="1" i="0" dirty="0">
                <a:solidFill>
                  <a:srgbClr val="000000"/>
                </a:solidFill>
                <a:effectLst/>
                <a:highlight>
                  <a:srgbClr val="FFFFFF"/>
                </a:highlight>
                <a:latin typeface="Inter"/>
              </a:rPr>
              <a:t>The Elbow Method</a:t>
            </a:r>
          </a:p>
          <a:p>
            <a:endParaRPr lang="en-IN" dirty="0"/>
          </a:p>
          <a:p>
            <a:r>
              <a:rPr lang="en-US" b="0" i="0" dirty="0">
                <a:solidFill>
                  <a:srgbClr val="445578"/>
                </a:solidFill>
                <a:effectLst/>
                <a:highlight>
                  <a:srgbClr val="FFFFFF"/>
                </a:highlight>
                <a:latin typeface="Inter"/>
              </a:rPr>
              <a:t>The method consists of plotting the total WSS(</a:t>
            </a:r>
            <a:r>
              <a:rPr lang="en-US" b="1" i="0" dirty="0">
                <a:solidFill>
                  <a:srgbClr val="445578"/>
                </a:solidFill>
                <a:effectLst/>
                <a:highlight>
                  <a:srgbClr val="FFFFFF"/>
                </a:highlight>
                <a:latin typeface="Inter"/>
              </a:rPr>
              <a:t>within the sum of squares</a:t>
            </a:r>
            <a:r>
              <a:rPr lang="en-US" b="0" i="0" dirty="0">
                <a:solidFill>
                  <a:srgbClr val="445578"/>
                </a:solidFill>
                <a:effectLst/>
                <a:highlight>
                  <a:srgbClr val="FFFFFF"/>
                </a:highlight>
                <a:latin typeface="Inter"/>
              </a:rPr>
              <a:t> ) as a function of the various number of clusters. Then, pick the ‘elbow’ of the curve as the appropriate number of clusters. See the example below.</a:t>
            </a:r>
          </a:p>
          <a:p>
            <a:endParaRPr lang="en-US" dirty="0">
              <a:solidFill>
                <a:srgbClr val="445578"/>
              </a:solidFill>
              <a:highlight>
                <a:srgbClr val="FFFFFF"/>
              </a:highlight>
              <a:latin typeface="Inter"/>
            </a:endParaRPr>
          </a:p>
          <a:p>
            <a:endParaRPr lang="en-IN" dirty="0"/>
          </a:p>
        </p:txBody>
      </p:sp>
      <p:pic>
        <p:nvPicPr>
          <p:cNvPr id="3074" name="Picture 2" descr="Chart, line chart&#10;&#10;Description automatically generated">
            <a:extLst>
              <a:ext uri="{FF2B5EF4-FFF2-40B4-BE49-F238E27FC236}">
                <a16:creationId xmlns:a16="http://schemas.microsoft.com/office/drawing/2014/main" id="{C0CE2F78-2903-E9A4-705F-C7F3E2DE2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542" y="3058825"/>
            <a:ext cx="5457825"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173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br>
              <a:rPr lang="en-IN" b="1" i="0" dirty="0">
                <a:solidFill>
                  <a:srgbClr val="000000"/>
                </a:solidFill>
                <a:effectLst/>
                <a:highlight>
                  <a:srgbClr val="FFFFFF"/>
                </a:highlight>
                <a:latin typeface="Inter"/>
              </a:rPr>
            </a:br>
            <a:r>
              <a:rPr lang="en-IN" b="1" i="0" dirty="0">
                <a:solidFill>
                  <a:srgbClr val="000000"/>
                </a:solidFill>
                <a:effectLst/>
                <a:highlight>
                  <a:srgbClr val="FFFFFF"/>
                </a:highlight>
                <a:latin typeface="Inter"/>
              </a:rPr>
              <a:t>Implementing K-means Clustering</a:t>
            </a:r>
            <a:br>
              <a:rPr lang="en-IN" b="1" i="0" dirty="0">
                <a:solidFill>
                  <a:srgbClr val="000000"/>
                </a:solidFill>
                <a:effectLst/>
                <a:highlight>
                  <a:srgbClr val="FFFFFF"/>
                </a:highlight>
                <a:latin typeface="Inter"/>
              </a:rPr>
            </a:br>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r>
              <a:rPr lang="en-US" b="0" i="0" dirty="0">
                <a:solidFill>
                  <a:srgbClr val="000000"/>
                </a:solidFill>
                <a:effectLst/>
                <a:highlight>
                  <a:srgbClr val="E7E9EB"/>
                </a:highlight>
                <a:latin typeface="Verdana" panose="020B0604030504040204" pitchFamily="34" charset="0"/>
              </a:rPr>
              <a:t>Start by visualizing some data points:</a:t>
            </a:r>
          </a:p>
          <a:p>
            <a:r>
              <a:rPr lang="en-IN" b="0" i="0" dirty="0">
                <a:solidFill>
                  <a:srgbClr val="0000CD"/>
                </a:solidFill>
                <a:effectLst/>
                <a:highlight>
                  <a:srgbClr val="FFFFFF"/>
                </a:highlight>
                <a:latin typeface="Consolas" panose="020B0609020204030204" pitchFamily="49" charset="0"/>
              </a:rPr>
              <a:t>import</a:t>
            </a:r>
            <a:r>
              <a:rPr lang="en-IN" b="0" i="0" dirty="0">
                <a:solidFill>
                  <a:srgbClr val="000000"/>
                </a:solidFill>
                <a:effectLst/>
                <a:highlight>
                  <a:srgbClr val="FFFFFF"/>
                </a:highlight>
                <a:latin typeface="Consolas" panose="020B0609020204030204" pitchFamily="49" charset="0"/>
              </a:rPr>
              <a:t> </a:t>
            </a:r>
            <a:r>
              <a:rPr lang="en-IN" b="0" i="0" dirty="0" err="1">
                <a:solidFill>
                  <a:srgbClr val="000000"/>
                </a:solidFill>
                <a:effectLst/>
                <a:highlight>
                  <a:srgbClr val="FFFFFF"/>
                </a:highlight>
                <a:latin typeface="Consolas" panose="020B0609020204030204" pitchFamily="49" charset="0"/>
              </a:rPr>
              <a:t>matplotlib.pyplot</a:t>
            </a:r>
            <a:r>
              <a:rPr lang="en-IN" b="0" i="0" dirty="0">
                <a:solidFill>
                  <a:srgbClr val="000000"/>
                </a:solidFill>
                <a:effectLst/>
                <a:highlight>
                  <a:srgbClr val="FFFFFF"/>
                </a:highlight>
                <a:latin typeface="Consolas" panose="020B0609020204030204" pitchFamily="49" charset="0"/>
              </a:rPr>
              <a:t> </a:t>
            </a:r>
            <a:r>
              <a:rPr lang="en-IN" b="0" i="0" dirty="0">
                <a:solidFill>
                  <a:srgbClr val="0000CD"/>
                </a:solidFill>
                <a:effectLst/>
                <a:highlight>
                  <a:srgbClr val="FFFFFF"/>
                </a:highlight>
                <a:latin typeface="Consolas" panose="020B0609020204030204" pitchFamily="49" charset="0"/>
              </a:rPr>
              <a:t>as</a:t>
            </a:r>
            <a:r>
              <a:rPr lang="en-IN" b="0" i="0" dirty="0">
                <a:solidFill>
                  <a:srgbClr val="000000"/>
                </a:solidFill>
                <a:effectLst/>
                <a:highlight>
                  <a:srgbClr val="FFFFFF"/>
                </a:highlight>
                <a:latin typeface="Consolas" panose="020B0609020204030204" pitchFamily="49" charset="0"/>
              </a:rPr>
              <a:t> </a:t>
            </a:r>
            <a:r>
              <a:rPr lang="en-IN" b="0" i="0" dirty="0" err="1">
                <a:solidFill>
                  <a:srgbClr val="000000"/>
                </a:solidFill>
                <a:effectLst/>
                <a:highlight>
                  <a:srgbClr val="FFFFFF"/>
                </a:highlight>
                <a:latin typeface="Consolas" panose="020B0609020204030204" pitchFamily="49" charset="0"/>
              </a:rPr>
              <a:t>plt</a:t>
            </a:r>
            <a:br>
              <a:rPr lang="en-IN" dirty="0"/>
            </a:br>
            <a:br>
              <a:rPr lang="en-IN" dirty="0"/>
            </a:br>
            <a:r>
              <a:rPr lang="en-IN" b="0" i="0" dirty="0">
                <a:solidFill>
                  <a:srgbClr val="000000"/>
                </a:solidFill>
                <a:effectLst/>
                <a:highlight>
                  <a:srgbClr val="FFFFFF"/>
                </a:highlight>
                <a:latin typeface="Consolas" panose="020B0609020204030204" pitchFamily="49" charset="0"/>
              </a:rPr>
              <a:t>x = [</a:t>
            </a:r>
            <a:r>
              <a:rPr lang="en-IN" b="0" i="0" dirty="0">
                <a:solidFill>
                  <a:srgbClr val="FF0000"/>
                </a:solidFill>
                <a:effectLst/>
                <a:highlight>
                  <a:srgbClr val="FFFFFF"/>
                </a:highlight>
                <a:latin typeface="Consolas" panose="020B0609020204030204" pitchFamily="49" charset="0"/>
              </a:rPr>
              <a:t>4</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5</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10</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4</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3</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11</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14</a:t>
            </a:r>
            <a:r>
              <a:rPr lang="en-IN" b="0" i="0" dirty="0">
                <a:solidFill>
                  <a:srgbClr val="000000"/>
                </a:solidFill>
                <a:effectLst/>
                <a:highlight>
                  <a:srgbClr val="FFFFFF"/>
                </a:highlight>
                <a:latin typeface="Consolas" panose="020B0609020204030204" pitchFamily="49" charset="0"/>
              </a:rPr>
              <a:t> , </a:t>
            </a:r>
            <a:r>
              <a:rPr lang="en-IN" b="0" i="0" dirty="0">
                <a:solidFill>
                  <a:srgbClr val="FF0000"/>
                </a:solidFill>
                <a:effectLst/>
                <a:highlight>
                  <a:srgbClr val="FFFFFF"/>
                </a:highlight>
                <a:latin typeface="Consolas" panose="020B0609020204030204" pitchFamily="49" charset="0"/>
              </a:rPr>
              <a:t>6</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10</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12</a:t>
            </a:r>
            <a:r>
              <a:rPr lang="en-IN" b="0" i="0" dirty="0">
                <a:solidFill>
                  <a:srgbClr val="000000"/>
                </a:solidFill>
                <a:effectLst/>
                <a:highlight>
                  <a:srgbClr val="FFFFFF"/>
                </a:highlight>
                <a:latin typeface="Consolas" panose="020B0609020204030204" pitchFamily="49" charset="0"/>
              </a:rPr>
              <a:t>]</a:t>
            </a:r>
            <a:br>
              <a:rPr lang="en-IN" dirty="0"/>
            </a:br>
            <a:r>
              <a:rPr lang="en-IN" b="0" i="0" dirty="0">
                <a:solidFill>
                  <a:srgbClr val="000000"/>
                </a:solidFill>
                <a:effectLst/>
                <a:highlight>
                  <a:srgbClr val="FFFFFF"/>
                </a:highlight>
                <a:latin typeface="Consolas" panose="020B0609020204030204" pitchFamily="49" charset="0"/>
              </a:rPr>
              <a:t>y = [</a:t>
            </a:r>
            <a:r>
              <a:rPr lang="en-IN" b="0" i="0" dirty="0">
                <a:solidFill>
                  <a:srgbClr val="FF0000"/>
                </a:solidFill>
                <a:effectLst/>
                <a:highlight>
                  <a:srgbClr val="FFFFFF"/>
                </a:highlight>
                <a:latin typeface="Consolas" panose="020B0609020204030204" pitchFamily="49" charset="0"/>
              </a:rPr>
              <a:t>21</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19</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24</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17</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16</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25</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24</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22</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21</a:t>
            </a:r>
            <a:r>
              <a:rPr lang="en-IN" b="0" i="0" dirty="0">
                <a:solidFill>
                  <a:srgbClr val="000000"/>
                </a:solidFill>
                <a:effectLst/>
                <a:highlight>
                  <a:srgbClr val="FFFFFF"/>
                </a:highlight>
                <a:latin typeface="Consolas" panose="020B0609020204030204" pitchFamily="49" charset="0"/>
              </a:rPr>
              <a:t>, </a:t>
            </a:r>
            <a:r>
              <a:rPr lang="en-IN" b="0" i="0" dirty="0">
                <a:solidFill>
                  <a:srgbClr val="FF0000"/>
                </a:solidFill>
                <a:effectLst/>
                <a:highlight>
                  <a:srgbClr val="FFFFFF"/>
                </a:highlight>
                <a:latin typeface="Consolas" panose="020B0609020204030204" pitchFamily="49" charset="0"/>
              </a:rPr>
              <a:t>21</a:t>
            </a:r>
            <a:r>
              <a:rPr lang="en-IN" b="0" i="0" dirty="0">
                <a:solidFill>
                  <a:srgbClr val="000000"/>
                </a:solidFill>
                <a:effectLst/>
                <a:highlight>
                  <a:srgbClr val="FFFFFF"/>
                </a:highlight>
                <a:latin typeface="Consolas" panose="020B0609020204030204" pitchFamily="49" charset="0"/>
              </a:rPr>
              <a:t>]</a:t>
            </a:r>
            <a:br>
              <a:rPr lang="en-IN" dirty="0"/>
            </a:br>
            <a:br>
              <a:rPr lang="en-IN" dirty="0"/>
            </a:br>
            <a:r>
              <a:rPr lang="en-IN" b="0" i="0" dirty="0" err="1">
                <a:solidFill>
                  <a:srgbClr val="000000"/>
                </a:solidFill>
                <a:effectLst/>
                <a:highlight>
                  <a:srgbClr val="FFFFFF"/>
                </a:highlight>
                <a:latin typeface="Consolas" panose="020B0609020204030204" pitchFamily="49" charset="0"/>
              </a:rPr>
              <a:t>plt.scatter</a:t>
            </a:r>
            <a:r>
              <a:rPr lang="en-IN" b="0" i="0" dirty="0">
                <a:solidFill>
                  <a:srgbClr val="000000"/>
                </a:solidFill>
                <a:effectLst/>
                <a:highlight>
                  <a:srgbClr val="FFFFFF"/>
                </a:highlight>
                <a:latin typeface="Consolas" panose="020B0609020204030204" pitchFamily="49" charset="0"/>
              </a:rPr>
              <a:t>(x, y)</a:t>
            </a:r>
            <a:br>
              <a:rPr lang="en-IN" dirty="0"/>
            </a:br>
            <a:r>
              <a:rPr lang="en-IN" b="0" i="0" dirty="0" err="1">
                <a:solidFill>
                  <a:srgbClr val="000000"/>
                </a:solidFill>
                <a:effectLst/>
                <a:highlight>
                  <a:srgbClr val="FFFFFF"/>
                </a:highlight>
                <a:latin typeface="Consolas" panose="020B0609020204030204" pitchFamily="49" charset="0"/>
              </a:rPr>
              <a:t>plt.show</a:t>
            </a:r>
            <a:r>
              <a:rPr lang="en-IN" b="0" i="0" dirty="0">
                <a:solidFill>
                  <a:srgbClr val="000000"/>
                </a:solidFill>
                <a:effectLst/>
                <a:highlight>
                  <a:srgbClr val="FFFFFF"/>
                </a:highlight>
                <a:latin typeface="Consolas" panose="020B0609020204030204" pitchFamily="49" charset="0"/>
              </a:rPr>
              <a:t>()</a:t>
            </a:r>
            <a:endParaRPr lang="en-IN" dirty="0"/>
          </a:p>
        </p:txBody>
      </p:sp>
    </p:spTree>
    <p:extLst>
      <p:ext uri="{BB962C8B-B14F-4D97-AF65-F5344CB8AC3E}">
        <p14:creationId xmlns:p14="http://schemas.microsoft.com/office/powerpoint/2010/main" val="2687190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EC07351-C151-2E87-832F-7C97FCB5FD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6408" y="1239198"/>
            <a:ext cx="5852172" cy="43891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8CD0B9-A358-E0FC-7867-C1B973AD239B}"/>
              </a:ext>
            </a:extLst>
          </p:cNvPr>
          <p:cNvSpPr txBox="1"/>
          <p:nvPr/>
        </p:nvSpPr>
        <p:spPr>
          <a:xfrm>
            <a:off x="813089" y="376443"/>
            <a:ext cx="6094268" cy="369332"/>
          </a:xfrm>
          <a:prstGeom prst="rect">
            <a:avLst/>
          </a:prstGeom>
          <a:noFill/>
        </p:spPr>
        <p:txBody>
          <a:bodyPr wrap="square">
            <a:spAutoFit/>
          </a:bodyPr>
          <a:lstStyle/>
          <a:p>
            <a:pPr algn="l"/>
            <a:r>
              <a:rPr lang="en-IN" b="0" i="0" dirty="0">
                <a:solidFill>
                  <a:srgbClr val="000000"/>
                </a:solidFill>
                <a:effectLst/>
                <a:latin typeface="Segoe UI" panose="020B0502040204020203" pitchFamily="34" charset="0"/>
              </a:rPr>
              <a:t>Result</a:t>
            </a:r>
          </a:p>
        </p:txBody>
      </p:sp>
    </p:spTree>
    <p:extLst>
      <p:ext uri="{BB962C8B-B14F-4D97-AF65-F5344CB8AC3E}">
        <p14:creationId xmlns:p14="http://schemas.microsoft.com/office/powerpoint/2010/main" val="217480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103909"/>
            <a:ext cx="11492681" cy="6660685"/>
          </a:xfrm>
        </p:spPr>
        <p:txBody>
          <a:bodyPr/>
          <a:lstStyle/>
          <a:p>
            <a:r>
              <a:rPr lang="en-IN" b="0" i="0" dirty="0">
                <a:solidFill>
                  <a:srgbClr val="0000CD"/>
                </a:solidFill>
                <a:effectLst/>
                <a:highlight>
                  <a:srgbClr val="FFFFFF"/>
                </a:highlight>
                <a:latin typeface="Consolas" panose="020B0609020204030204" pitchFamily="49" charset="0"/>
              </a:rPr>
              <a:t>from</a:t>
            </a:r>
            <a:r>
              <a:rPr lang="en-IN" b="0" i="0" dirty="0">
                <a:solidFill>
                  <a:srgbClr val="000000"/>
                </a:solidFill>
                <a:effectLst/>
                <a:highlight>
                  <a:srgbClr val="FFFFFF"/>
                </a:highlight>
                <a:latin typeface="Consolas" panose="020B0609020204030204" pitchFamily="49" charset="0"/>
              </a:rPr>
              <a:t> </a:t>
            </a:r>
            <a:r>
              <a:rPr lang="en-IN" b="0" i="0" dirty="0" err="1">
                <a:solidFill>
                  <a:srgbClr val="000000"/>
                </a:solidFill>
                <a:effectLst/>
                <a:highlight>
                  <a:srgbClr val="FFFFFF"/>
                </a:highlight>
                <a:latin typeface="Consolas" panose="020B0609020204030204" pitchFamily="49" charset="0"/>
              </a:rPr>
              <a:t>sklearn.cluster</a:t>
            </a:r>
            <a:r>
              <a:rPr lang="en-IN" b="0" i="0" dirty="0">
                <a:solidFill>
                  <a:srgbClr val="000000"/>
                </a:solidFill>
                <a:effectLst/>
                <a:highlight>
                  <a:srgbClr val="FFFFFF"/>
                </a:highlight>
                <a:latin typeface="Consolas" panose="020B0609020204030204" pitchFamily="49" charset="0"/>
              </a:rPr>
              <a:t> </a:t>
            </a:r>
            <a:r>
              <a:rPr lang="en-IN" b="0" i="0" dirty="0">
                <a:solidFill>
                  <a:srgbClr val="0000CD"/>
                </a:solidFill>
                <a:effectLst/>
                <a:highlight>
                  <a:srgbClr val="FFFFFF"/>
                </a:highlight>
                <a:latin typeface="Consolas" panose="020B0609020204030204" pitchFamily="49" charset="0"/>
              </a:rPr>
              <a:t>import</a:t>
            </a:r>
            <a:r>
              <a:rPr lang="en-IN" b="0" i="0" dirty="0">
                <a:solidFill>
                  <a:srgbClr val="000000"/>
                </a:solidFill>
                <a:effectLst/>
                <a:highlight>
                  <a:srgbClr val="FFFFFF"/>
                </a:highlight>
                <a:latin typeface="Consolas" panose="020B0609020204030204" pitchFamily="49" charset="0"/>
              </a:rPr>
              <a:t> </a:t>
            </a:r>
            <a:r>
              <a:rPr lang="en-IN" b="0" i="0" dirty="0" err="1">
                <a:solidFill>
                  <a:srgbClr val="000000"/>
                </a:solidFill>
                <a:effectLst/>
                <a:highlight>
                  <a:srgbClr val="FFFFFF"/>
                </a:highlight>
                <a:latin typeface="Consolas" panose="020B0609020204030204" pitchFamily="49" charset="0"/>
              </a:rPr>
              <a:t>KMeans</a:t>
            </a:r>
            <a:br>
              <a:rPr lang="en-IN" dirty="0"/>
            </a:br>
            <a:br>
              <a:rPr lang="en-IN" dirty="0"/>
            </a:br>
            <a:r>
              <a:rPr lang="en-IN" b="0" i="0" dirty="0">
                <a:solidFill>
                  <a:srgbClr val="000000"/>
                </a:solidFill>
                <a:effectLst/>
                <a:highlight>
                  <a:srgbClr val="FFFFFF"/>
                </a:highlight>
                <a:latin typeface="Consolas" panose="020B0609020204030204" pitchFamily="49" charset="0"/>
              </a:rPr>
              <a:t>data = </a:t>
            </a:r>
            <a:r>
              <a:rPr lang="en-IN" b="0" i="0" dirty="0">
                <a:solidFill>
                  <a:srgbClr val="0000CD"/>
                </a:solidFill>
                <a:effectLst/>
                <a:highlight>
                  <a:srgbClr val="FFFFFF"/>
                </a:highlight>
                <a:latin typeface="Consolas" panose="020B0609020204030204" pitchFamily="49" charset="0"/>
              </a:rPr>
              <a:t>list</a:t>
            </a:r>
            <a:r>
              <a:rPr lang="en-IN" b="0" i="0" dirty="0">
                <a:solidFill>
                  <a:srgbClr val="000000"/>
                </a:solidFill>
                <a:effectLst/>
                <a:highlight>
                  <a:srgbClr val="FFFFFF"/>
                </a:highlight>
                <a:latin typeface="Consolas" panose="020B0609020204030204" pitchFamily="49" charset="0"/>
              </a:rPr>
              <a:t>(</a:t>
            </a:r>
            <a:r>
              <a:rPr lang="en-IN" b="0" i="0" dirty="0">
                <a:solidFill>
                  <a:srgbClr val="0000CD"/>
                </a:solidFill>
                <a:effectLst/>
                <a:highlight>
                  <a:srgbClr val="FFFFFF"/>
                </a:highlight>
                <a:latin typeface="Consolas" panose="020B0609020204030204" pitchFamily="49" charset="0"/>
              </a:rPr>
              <a:t>zip</a:t>
            </a:r>
            <a:r>
              <a:rPr lang="en-IN" b="0" i="0" dirty="0">
                <a:solidFill>
                  <a:srgbClr val="000000"/>
                </a:solidFill>
                <a:effectLst/>
                <a:highlight>
                  <a:srgbClr val="FFFFFF"/>
                </a:highlight>
                <a:latin typeface="Consolas" panose="020B0609020204030204" pitchFamily="49" charset="0"/>
              </a:rPr>
              <a:t>(x, y))</a:t>
            </a:r>
            <a:br>
              <a:rPr lang="en-IN" dirty="0"/>
            </a:br>
            <a:r>
              <a:rPr lang="en-IN" b="0" i="0" dirty="0">
                <a:solidFill>
                  <a:srgbClr val="000000"/>
                </a:solidFill>
                <a:effectLst/>
                <a:highlight>
                  <a:srgbClr val="FFFFFF"/>
                </a:highlight>
                <a:latin typeface="Consolas" panose="020B0609020204030204" pitchFamily="49" charset="0"/>
              </a:rPr>
              <a:t>inertias = []</a:t>
            </a:r>
            <a:br>
              <a:rPr lang="en-IN" dirty="0"/>
            </a:br>
            <a:br>
              <a:rPr lang="en-IN" dirty="0"/>
            </a:br>
            <a:r>
              <a:rPr lang="en-IN" b="0" i="0" dirty="0">
                <a:solidFill>
                  <a:srgbClr val="0000CD"/>
                </a:solidFill>
                <a:effectLst/>
                <a:highlight>
                  <a:srgbClr val="FFFFFF"/>
                </a:highlight>
                <a:latin typeface="Consolas" panose="020B0609020204030204" pitchFamily="49" charset="0"/>
              </a:rPr>
              <a:t>for</a:t>
            </a:r>
            <a:r>
              <a:rPr lang="en-IN" b="0" i="0" dirty="0">
                <a:solidFill>
                  <a:srgbClr val="000000"/>
                </a:solidFill>
                <a:effectLst/>
                <a:highlight>
                  <a:srgbClr val="FFFFFF"/>
                </a:highlight>
                <a:latin typeface="Consolas" panose="020B0609020204030204" pitchFamily="49" charset="0"/>
              </a:rPr>
              <a:t> </a:t>
            </a:r>
            <a:r>
              <a:rPr lang="en-IN" b="0" i="0" dirty="0" err="1">
                <a:solidFill>
                  <a:srgbClr val="000000"/>
                </a:solidFill>
                <a:effectLst/>
                <a:highlight>
                  <a:srgbClr val="FFFFFF"/>
                </a:highlight>
                <a:latin typeface="Consolas" panose="020B0609020204030204" pitchFamily="49" charset="0"/>
              </a:rPr>
              <a:t>i</a:t>
            </a:r>
            <a:r>
              <a:rPr lang="en-IN" b="0" i="0" dirty="0">
                <a:solidFill>
                  <a:srgbClr val="000000"/>
                </a:solidFill>
                <a:effectLst/>
                <a:highlight>
                  <a:srgbClr val="FFFFFF"/>
                </a:highlight>
                <a:latin typeface="Consolas" panose="020B0609020204030204" pitchFamily="49" charset="0"/>
              </a:rPr>
              <a:t> </a:t>
            </a:r>
            <a:r>
              <a:rPr lang="en-IN" b="0" i="0" dirty="0">
                <a:solidFill>
                  <a:srgbClr val="0000CD"/>
                </a:solidFill>
                <a:effectLst/>
                <a:highlight>
                  <a:srgbClr val="FFFFFF"/>
                </a:highlight>
                <a:latin typeface="Consolas" panose="020B0609020204030204" pitchFamily="49" charset="0"/>
              </a:rPr>
              <a:t>in</a:t>
            </a:r>
            <a:r>
              <a:rPr lang="en-IN" b="0" i="0" dirty="0">
                <a:solidFill>
                  <a:srgbClr val="000000"/>
                </a:solidFill>
                <a:effectLst/>
                <a:highlight>
                  <a:srgbClr val="FFFFFF"/>
                </a:highlight>
                <a:latin typeface="Consolas" panose="020B0609020204030204" pitchFamily="49" charset="0"/>
              </a:rPr>
              <a:t> </a:t>
            </a:r>
            <a:r>
              <a:rPr lang="en-IN" b="0" i="0" dirty="0">
                <a:solidFill>
                  <a:srgbClr val="0000CD"/>
                </a:solidFill>
                <a:effectLst/>
                <a:highlight>
                  <a:srgbClr val="FFFFFF"/>
                </a:highlight>
                <a:latin typeface="Consolas" panose="020B0609020204030204" pitchFamily="49" charset="0"/>
              </a:rPr>
              <a:t>range</a:t>
            </a:r>
            <a:r>
              <a:rPr lang="en-IN" b="0" i="0" dirty="0">
                <a:solidFill>
                  <a:srgbClr val="000000"/>
                </a:solidFill>
                <a:effectLst/>
                <a:highlight>
                  <a:srgbClr val="FFFFFF"/>
                </a:highlight>
                <a:latin typeface="Consolas" panose="020B0609020204030204" pitchFamily="49" charset="0"/>
              </a:rPr>
              <a:t>(</a:t>
            </a:r>
            <a:r>
              <a:rPr lang="en-IN" b="0" i="0" dirty="0">
                <a:solidFill>
                  <a:srgbClr val="FF0000"/>
                </a:solidFill>
                <a:effectLst/>
                <a:highlight>
                  <a:srgbClr val="FFFFFF"/>
                </a:highlight>
                <a:latin typeface="Consolas" panose="020B0609020204030204" pitchFamily="49" charset="0"/>
              </a:rPr>
              <a:t>1</a:t>
            </a:r>
            <a:r>
              <a:rPr lang="en-IN" b="0" i="0" dirty="0">
                <a:solidFill>
                  <a:srgbClr val="000000"/>
                </a:solidFill>
                <a:effectLst/>
                <a:highlight>
                  <a:srgbClr val="FFFFFF"/>
                </a:highlight>
                <a:latin typeface="Consolas" panose="020B0609020204030204" pitchFamily="49" charset="0"/>
              </a:rPr>
              <a:t>,</a:t>
            </a:r>
            <a:r>
              <a:rPr lang="en-IN" b="0" i="0" dirty="0">
                <a:solidFill>
                  <a:srgbClr val="FF0000"/>
                </a:solidFill>
                <a:effectLst/>
                <a:highlight>
                  <a:srgbClr val="FFFFFF"/>
                </a:highlight>
                <a:latin typeface="Consolas" panose="020B0609020204030204" pitchFamily="49" charset="0"/>
              </a:rPr>
              <a:t>11</a:t>
            </a:r>
            <a:r>
              <a:rPr lang="en-IN" b="0" i="0" dirty="0">
                <a:solidFill>
                  <a:srgbClr val="000000"/>
                </a:solidFill>
                <a:effectLst/>
                <a:highlight>
                  <a:srgbClr val="FFFFFF"/>
                </a:highlight>
                <a:latin typeface="Consolas" panose="020B0609020204030204" pitchFamily="49" charset="0"/>
              </a:rPr>
              <a:t>):</a:t>
            </a:r>
            <a:br>
              <a:rPr lang="en-IN" dirty="0"/>
            </a:br>
            <a:r>
              <a:rPr lang="en-IN" b="0" i="0" dirty="0">
                <a:solidFill>
                  <a:srgbClr val="000000"/>
                </a:solidFill>
                <a:effectLst/>
                <a:highlight>
                  <a:srgbClr val="FFFFFF"/>
                </a:highlight>
                <a:latin typeface="Consolas" panose="020B0609020204030204" pitchFamily="49" charset="0"/>
              </a:rPr>
              <a:t>    </a:t>
            </a:r>
            <a:r>
              <a:rPr lang="en-IN" b="0" i="0" dirty="0" err="1">
                <a:solidFill>
                  <a:srgbClr val="000000"/>
                </a:solidFill>
                <a:effectLst/>
                <a:highlight>
                  <a:srgbClr val="FFFFFF"/>
                </a:highlight>
                <a:latin typeface="Consolas" panose="020B0609020204030204" pitchFamily="49" charset="0"/>
              </a:rPr>
              <a:t>kmeans</a:t>
            </a:r>
            <a:r>
              <a:rPr lang="en-IN" b="0" i="0" dirty="0">
                <a:solidFill>
                  <a:srgbClr val="000000"/>
                </a:solidFill>
                <a:effectLst/>
                <a:highlight>
                  <a:srgbClr val="FFFFFF"/>
                </a:highlight>
                <a:latin typeface="Consolas" panose="020B0609020204030204" pitchFamily="49" charset="0"/>
              </a:rPr>
              <a:t> = </a:t>
            </a:r>
            <a:r>
              <a:rPr lang="en-IN" b="0" i="0" dirty="0" err="1">
                <a:solidFill>
                  <a:srgbClr val="000000"/>
                </a:solidFill>
                <a:effectLst/>
                <a:highlight>
                  <a:srgbClr val="FFFFFF"/>
                </a:highlight>
                <a:latin typeface="Consolas" panose="020B0609020204030204" pitchFamily="49" charset="0"/>
              </a:rPr>
              <a:t>KMeans</a:t>
            </a:r>
            <a:r>
              <a:rPr lang="en-IN" b="0" i="0" dirty="0">
                <a:solidFill>
                  <a:srgbClr val="000000"/>
                </a:solidFill>
                <a:effectLst/>
                <a:highlight>
                  <a:srgbClr val="FFFFFF"/>
                </a:highlight>
                <a:latin typeface="Consolas" panose="020B0609020204030204" pitchFamily="49" charset="0"/>
              </a:rPr>
              <a:t>(</a:t>
            </a:r>
            <a:r>
              <a:rPr lang="en-IN" b="0" i="0" dirty="0" err="1">
                <a:solidFill>
                  <a:srgbClr val="000000"/>
                </a:solidFill>
                <a:effectLst/>
                <a:highlight>
                  <a:srgbClr val="FFFFFF"/>
                </a:highlight>
                <a:latin typeface="Consolas" panose="020B0609020204030204" pitchFamily="49" charset="0"/>
              </a:rPr>
              <a:t>n_clusters</a:t>
            </a:r>
            <a:r>
              <a:rPr lang="en-IN" b="0" i="0" dirty="0">
                <a:solidFill>
                  <a:srgbClr val="000000"/>
                </a:solidFill>
                <a:effectLst/>
                <a:highlight>
                  <a:srgbClr val="FFFFFF"/>
                </a:highlight>
                <a:latin typeface="Consolas" panose="020B0609020204030204" pitchFamily="49" charset="0"/>
              </a:rPr>
              <a:t>=</a:t>
            </a:r>
            <a:r>
              <a:rPr lang="en-IN" b="0" i="0" dirty="0" err="1">
                <a:solidFill>
                  <a:srgbClr val="000000"/>
                </a:solidFill>
                <a:effectLst/>
                <a:highlight>
                  <a:srgbClr val="FFFFFF"/>
                </a:highlight>
                <a:latin typeface="Consolas" panose="020B0609020204030204" pitchFamily="49" charset="0"/>
              </a:rPr>
              <a:t>i</a:t>
            </a:r>
            <a:r>
              <a:rPr lang="en-IN" b="0" i="0" dirty="0">
                <a:solidFill>
                  <a:srgbClr val="000000"/>
                </a:solidFill>
                <a:effectLst/>
                <a:highlight>
                  <a:srgbClr val="FFFFFF"/>
                </a:highlight>
                <a:latin typeface="Consolas" panose="020B0609020204030204" pitchFamily="49" charset="0"/>
              </a:rPr>
              <a:t>)</a:t>
            </a:r>
            <a:br>
              <a:rPr lang="en-IN" dirty="0"/>
            </a:br>
            <a:r>
              <a:rPr lang="en-IN" b="0" i="0" dirty="0">
                <a:solidFill>
                  <a:srgbClr val="000000"/>
                </a:solidFill>
                <a:effectLst/>
                <a:highlight>
                  <a:srgbClr val="FFFFFF"/>
                </a:highlight>
                <a:latin typeface="Consolas" panose="020B0609020204030204" pitchFamily="49" charset="0"/>
              </a:rPr>
              <a:t>    </a:t>
            </a:r>
            <a:r>
              <a:rPr lang="en-IN" b="0" i="0" dirty="0" err="1">
                <a:solidFill>
                  <a:srgbClr val="000000"/>
                </a:solidFill>
                <a:effectLst/>
                <a:highlight>
                  <a:srgbClr val="FFFFFF"/>
                </a:highlight>
                <a:latin typeface="Consolas" panose="020B0609020204030204" pitchFamily="49" charset="0"/>
              </a:rPr>
              <a:t>kmeans.fit</a:t>
            </a:r>
            <a:r>
              <a:rPr lang="en-IN" b="0" i="0" dirty="0">
                <a:solidFill>
                  <a:srgbClr val="000000"/>
                </a:solidFill>
                <a:effectLst/>
                <a:highlight>
                  <a:srgbClr val="FFFFFF"/>
                </a:highlight>
                <a:latin typeface="Consolas" panose="020B0609020204030204" pitchFamily="49" charset="0"/>
              </a:rPr>
              <a:t>(data)</a:t>
            </a:r>
            <a:br>
              <a:rPr lang="en-IN" dirty="0"/>
            </a:br>
            <a:r>
              <a:rPr lang="en-IN" b="0" i="0" dirty="0">
                <a:solidFill>
                  <a:srgbClr val="000000"/>
                </a:solidFill>
                <a:effectLst/>
                <a:highlight>
                  <a:srgbClr val="FFFFFF"/>
                </a:highlight>
                <a:latin typeface="Consolas" panose="020B0609020204030204" pitchFamily="49" charset="0"/>
              </a:rPr>
              <a:t>    </a:t>
            </a:r>
            <a:r>
              <a:rPr lang="en-IN" b="0" i="0" dirty="0" err="1">
                <a:solidFill>
                  <a:srgbClr val="000000"/>
                </a:solidFill>
                <a:effectLst/>
                <a:highlight>
                  <a:srgbClr val="FFFFFF"/>
                </a:highlight>
                <a:latin typeface="Consolas" panose="020B0609020204030204" pitchFamily="49" charset="0"/>
              </a:rPr>
              <a:t>inertias.append</a:t>
            </a:r>
            <a:r>
              <a:rPr lang="en-IN" b="0" i="0" dirty="0">
                <a:solidFill>
                  <a:srgbClr val="000000"/>
                </a:solidFill>
                <a:effectLst/>
                <a:highlight>
                  <a:srgbClr val="FFFFFF"/>
                </a:highlight>
                <a:latin typeface="Consolas" panose="020B0609020204030204" pitchFamily="49" charset="0"/>
              </a:rPr>
              <a:t>(</a:t>
            </a:r>
            <a:r>
              <a:rPr lang="en-IN" b="0" i="0" dirty="0" err="1">
                <a:solidFill>
                  <a:srgbClr val="000000"/>
                </a:solidFill>
                <a:effectLst/>
                <a:highlight>
                  <a:srgbClr val="FFFFFF"/>
                </a:highlight>
                <a:latin typeface="Consolas" panose="020B0609020204030204" pitchFamily="49" charset="0"/>
              </a:rPr>
              <a:t>kmeans.inertia</a:t>
            </a:r>
            <a:r>
              <a:rPr lang="en-IN" b="0" i="0" dirty="0">
                <a:solidFill>
                  <a:srgbClr val="000000"/>
                </a:solidFill>
                <a:effectLst/>
                <a:highlight>
                  <a:srgbClr val="FFFFFF"/>
                </a:highlight>
                <a:latin typeface="Consolas" panose="020B0609020204030204" pitchFamily="49" charset="0"/>
              </a:rPr>
              <a:t>_)</a:t>
            </a:r>
            <a:br>
              <a:rPr lang="en-IN" dirty="0"/>
            </a:br>
            <a:br>
              <a:rPr lang="en-IN" dirty="0"/>
            </a:br>
            <a:r>
              <a:rPr lang="en-IN" b="0" i="0" dirty="0" err="1">
                <a:solidFill>
                  <a:srgbClr val="000000"/>
                </a:solidFill>
                <a:effectLst/>
                <a:highlight>
                  <a:srgbClr val="FFFFFF"/>
                </a:highlight>
                <a:latin typeface="Consolas" panose="020B0609020204030204" pitchFamily="49" charset="0"/>
              </a:rPr>
              <a:t>plt.plot</a:t>
            </a:r>
            <a:r>
              <a:rPr lang="en-IN" b="0" i="0" dirty="0">
                <a:solidFill>
                  <a:srgbClr val="000000"/>
                </a:solidFill>
                <a:effectLst/>
                <a:highlight>
                  <a:srgbClr val="FFFFFF"/>
                </a:highlight>
                <a:latin typeface="Consolas" panose="020B0609020204030204" pitchFamily="49" charset="0"/>
              </a:rPr>
              <a:t>(</a:t>
            </a:r>
            <a:r>
              <a:rPr lang="en-IN" b="0" i="0" dirty="0">
                <a:solidFill>
                  <a:srgbClr val="0000CD"/>
                </a:solidFill>
                <a:effectLst/>
                <a:highlight>
                  <a:srgbClr val="FFFFFF"/>
                </a:highlight>
                <a:latin typeface="Consolas" panose="020B0609020204030204" pitchFamily="49" charset="0"/>
              </a:rPr>
              <a:t>range</a:t>
            </a:r>
            <a:r>
              <a:rPr lang="en-IN" b="0" i="0" dirty="0">
                <a:solidFill>
                  <a:srgbClr val="000000"/>
                </a:solidFill>
                <a:effectLst/>
                <a:highlight>
                  <a:srgbClr val="FFFFFF"/>
                </a:highlight>
                <a:latin typeface="Consolas" panose="020B0609020204030204" pitchFamily="49" charset="0"/>
              </a:rPr>
              <a:t>(</a:t>
            </a:r>
            <a:r>
              <a:rPr lang="en-IN" b="0" i="0" dirty="0">
                <a:solidFill>
                  <a:srgbClr val="FF0000"/>
                </a:solidFill>
                <a:effectLst/>
                <a:highlight>
                  <a:srgbClr val="FFFFFF"/>
                </a:highlight>
                <a:latin typeface="Consolas" panose="020B0609020204030204" pitchFamily="49" charset="0"/>
              </a:rPr>
              <a:t>1</a:t>
            </a:r>
            <a:r>
              <a:rPr lang="en-IN" b="0" i="0" dirty="0">
                <a:solidFill>
                  <a:srgbClr val="000000"/>
                </a:solidFill>
                <a:effectLst/>
                <a:highlight>
                  <a:srgbClr val="FFFFFF"/>
                </a:highlight>
                <a:latin typeface="Consolas" panose="020B0609020204030204" pitchFamily="49" charset="0"/>
              </a:rPr>
              <a:t>,</a:t>
            </a:r>
            <a:r>
              <a:rPr lang="en-IN" b="0" i="0" dirty="0">
                <a:solidFill>
                  <a:srgbClr val="FF0000"/>
                </a:solidFill>
                <a:effectLst/>
                <a:highlight>
                  <a:srgbClr val="FFFFFF"/>
                </a:highlight>
                <a:latin typeface="Consolas" panose="020B0609020204030204" pitchFamily="49" charset="0"/>
              </a:rPr>
              <a:t>11</a:t>
            </a:r>
            <a:r>
              <a:rPr lang="en-IN" b="0" i="0" dirty="0">
                <a:solidFill>
                  <a:srgbClr val="000000"/>
                </a:solidFill>
                <a:effectLst/>
                <a:highlight>
                  <a:srgbClr val="FFFFFF"/>
                </a:highlight>
                <a:latin typeface="Consolas" panose="020B0609020204030204" pitchFamily="49" charset="0"/>
              </a:rPr>
              <a:t>), inertias, marker=</a:t>
            </a:r>
            <a:r>
              <a:rPr lang="en-IN" b="0" i="0" dirty="0">
                <a:solidFill>
                  <a:srgbClr val="A52A2A"/>
                </a:solidFill>
                <a:effectLst/>
                <a:highlight>
                  <a:srgbClr val="FFFFFF"/>
                </a:highlight>
                <a:latin typeface="Consolas" panose="020B0609020204030204" pitchFamily="49" charset="0"/>
              </a:rPr>
              <a:t>'o'</a:t>
            </a:r>
            <a:r>
              <a:rPr lang="en-IN" b="0" i="0" dirty="0">
                <a:solidFill>
                  <a:srgbClr val="000000"/>
                </a:solidFill>
                <a:effectLst/>
                <a:highlight>
                  <a:srgbClr val="FFFFFF"/>
                </a:highlight>
                <a:latin typeface="Consolas" panose="020B0609020204030204" pitchFamily="49" charset="0"/>
              </a:rPr>
              <a:t>)</a:t>
            </a:r>
            <a:br>
              <a:rPr lang="en-IN" dirty="0"/>
            </a:br>
            <a:r>
              <a:rPr lang="en-IN" b="0" i="0" dirty="0" err="1">
                <a:solidFill>
                  <a:srgbClr val="000000"/>
                </a:solidFill>
                <a:effectLst/>
                <a:highlight>
                  <a:srgbClr val="FFFFFF"/>
                </a:highlight>
                <a:latin typeface="Consolas" panose="020B0609020204030204" pitchFamily="49" charset="0"/>
              </a:rPr>
              <a:t>plt.title</a:t>
            </a:r>
            <a:r>
              <a:rPr lang="en-IN" b="0" i="0" dirty="0">
                <a:solidFill>
                  <a:srgbClr val="000000"/>
                </a:solidFill>
                <a:effectLst/>
                <a:highlight>
                  <a:srgbClr val="FFFFFF"/>
                </a:highlight>
                <a:latin typeface="Consolas" panose="020B0609020204030204" pitchFamily="49" charset="0"/>
              </a:rPr>
              <a:t>(</a:t>
            </a:r>
            <a:r>
              <a:rPr lang="en-IN" b="0" i="0" dirty="0">
                <a:solidFill>
                  <a:srgbClr val="A52A2A"/>
                </a:solidFill>
                <a:effectLst/>
                <a:highlight>
                  <a:srgbClr val="FFFFFF"/>
                </a:highlight>
                <a:latin typeface="Consolas" panose="020B0609020204030204" pitchFamily="49" charset="0"/>
              </a:rPr>
              <a:t>'Elbow method'</a:t>
            </a:r>
            <a:r>
              <a:rPr lang="en-IN" b="0" i="0" dirty="0">
                <a:solidFill>
                  <a:srgbClr val="000000"/>
                </a:solidFill>
                <a:effectLst/>
                <a:highlight>
                  <a:srgbClr val="FFFFFF"/>
                </a:highlight>
                <a:latin typeface="Consolas" panose="020B0609020204030204" pitchFamily="49" charset="0"/>
              </a:rPr>
              <a:t>)</a:t>
            </a:r>
            <a:br>
              <a:rPr lang="en-IN" dirty="0"/>
            </a:br>
            <a:r>
              <a:rPr lang="en-IN" b="0" i="0" dirty="0" err="1">
                <a:solidFill>
                  <a:srgbClr val="000000"/>
                </a:solidFill>
                <a:effectLst/>
                <a:highlight>
                  <a:srgbClr val="FFFFFF"/>
                </a:highlight>
                <a:latin typeface="Consolas" panose="020B0609020204030204" pitchFamily="49" charset="0"/>
              </a:rPr>
              <a:t>plt.xlabel</a:t>
            </a:r>
            <a:r>
              <a:rPr lang="en-IN" b="0" i="0" dirty="0">
                <a:solidFill>
                  <a:srgbClr val="000000"/>
                </a:solidFill>
                <a:effectLst/>
                <a:highlight>
                  <a:srgbClr val="FFFFFF"/>
                </a:highlight>
                <a:latin typeface="Consolas" panose="020B0609020204030204" pitchFamily="49" charset="0"/>
              </a:rPr>
              <a:t>(</a:t>
            </a:r>
            <a:r>
              <a:rPr lang="en-IN" b="0" i="0" dirty="0">
                <a:solidFill>
                  <a:srgbClr val="A52A2A"/>
                </a:solidFill>
                <a:effectLst/>
                <a:highlight>
                  <a:srgbClr val="FFFFFF"/>
                </a:highlight>
                <a:latin typeface="Consolas" panose="020B0609020204030204" pitchFamily="49" charset="0"/>
              </a:rPr>
              <a:t>'Number of clusters'</a:t>
            </a:r>
            <a:r>
              <a:rPr lang="en-IN" b="0" i="0" dirty="0">
                <a:solidFill>
                  <a:srgbClr val="000000"/>
                </a:solidFill>
                <a:effectLst/>
                <a:highlight>
                  <a:srgbClr val="FFFFFF"/>
                </a:highlight>
                <a:latin typeface="Consolas" panose="020B0609020204030204" pitchFamily="49" charset="0"/>
              </a:rPr>
              <a:t>)</a:t>
            </a:r>
            <a:br>
              <a:rPr lang="en-IN" dirty="0"/>
            </a:br>
            <a:r>
              <a:rPr lang="en-IN" b="0" i="0" dirty="0" err="1">
                <a:solidFill>
                  <a:srgbClr val="000000"/>
                </a:solidFill>
                <a:effectLst/>
                <a:highlight>
                  <a:srgbClr val="FFFFFF"/>
                </a:highlight>
                <a:latin typeface="Consolas" panose="020B0609020204030204" pitchFamily="49" charset="0"/>
              </a:rPr>
              <a:t>plt.ylabel</a:t>
            </a:r>
            <a:r>
              <a:rPr lang="en-IN" b="0" i="0" dirty="0">
                <a:solidFill>
                  <a:srgbClr val="000000"/>
                </a:solidFill>
                <a:effectLst/>
                <a:highlight>
                  <a:srgbClr val="FFFFFF"/>
                </a:highlight>
                <a:latin typeface="Consolas" panose="020B0609020204030204" pitchFamily="49" charset="0"/>
              </a:rPr>
              <a:t>(</a:t>
            </a:r>
            <a:r>
              <a:rPr lang="en-IN" b="0" i="0" dirty="0">
                <a:solidFill>
                  <a:srgbClr val="A52A2A"/>
                </a:solidFill>
                <a:effectLst/>
                <a:highlight>
                  <a:srgbClr val="FFFFFF"/>
                </a:highlight>
                <a:latin typeface="Consolas" panose="020B0609020204030204" pitchFamily="49" charset="0"/>
              </a:rPr>
              <a:t>'Inertia'</a:t>
            </a:r>
            <a:r>
              <a:rPr lang="en-IN" b="0" i="0" dirty="0">
                <a:solidFill>
                  <a:srgbClr val="000000"/>
                </a:solidFill>
                <a:effectLst/>
                <a:highlight>
                  <a:srgbClr val="FFFFFF"/>
                </a:highlight>
                <a:latin typeface="Consolas" panose="020B0609020204030204" pitchFamily="49" charset="0"/>
              </a:rPr>
              <a:t>)</a:t>
            </a:r>
            <a:br>
              <a:rPr lang="en-IN" dirty="0"/>
            </a:br>
            <a:r>
              <a:rPr lang="en-IN" b="0" i="0" dirty="0" err="1">
                <a:solidFill>
                  <a:srgbClr val="000000"/>
                </a:solidFill>
                <a:effectLst/>
                <a:highlight>
                  <a:srgbClr val="FFFFFF"/>
                </a:highlight>
                <a:latin typeface="Consolas" panose="020B0609020204030204" pitchFamily="49" charset="0"/>
              </a:rPr>
              <a:t>plt.show</a:t>
            </a:r>
            <a:r>
              <a:rPr lang="en-IN" b="0" i="0" dirty="0">
                <a:solidFill>
                  <a:srgbClr val="000000"/>
                </a:solidFill>
                <a:effectLst/>
                <a:highlight>
                  <a:srgbClr val="FFFFFF"/>
                </a:highlight>
                <a:latin typeface="Consolas" panose="020B0609020204030204" pitchFamily="49" charset="0"/>
              </a:rPr>
              <a:t>()</a:t>
            </a:r>
            <a:endParaRPr lang="en-IN" dirty="0"/>
          </a:p>
        </p:txBody>
      </p:sp>
      <p:sp>
        <p:nvSpPr>
          <p:cNvPr id="4" name="TextBox 3">
            <a:extLst>
              <a:ext uri="{FF2B5EF4-FFF2-40B4-BE49-F238E27FC236}">
                <a16:creationId xmlns:a16="http://schemas.microsoft.com/office/drawing/2014/main" id="{3AC6089B-32A5-2115-727D-0ADCB64DEE66}"/>
              </a:ext>
            </a:extLst>
          </p:cNvPr>
          <p:cNvSpPr txBox="1"/>
          <p:nvPr/>
        </p:nvSpPr>
        <p:spPr>
          <a:xfrm>
            <a:off x="338654" y="93406"/>
            <a:ext cx="9511927" cy="646331"/>
          </a:xfrm>
          <a:prstGeom prst="rect">
            <a:avLst/>
          </a:prstGeom>
          <a:noFill/>
        </p:spPr>
        <p:txBody>
          <a:bodyPr wrap="square">
            <a:spAutoFit/>
          </a:bodyPr>
          <a:lstStyle/>
          <a:p>
            <a:r>
              <a:rPr lang="en-US" b="0" i="0" dirty="0">
                <a:solidFill>
                  <a:srgbClr val="000000"/>
                </a:solidFill>
                <a:effectLst/>
                <a:highlight>
                  <a:srgbClr val="FFFFFF"/>
                </a:highlight>
                <a:latin typeface="Verdana" panose="020B0604030504040204" pitchFamily="34" charset="0"/>
              </a:rPr>
              <a:t>Now we utilize the elbow method to visualize the </a:t>
            </a:r>
            <a:r>
              <a:rPr lang="en-US" b="0" i="0" dirty="0" err="1">
                <a:solidFill>
                  <a:srgbClr val="000000"/>
                </a:solidFill>
                <a:effectLst/>
                <a:highlight>
                  <a:srgbClr val="FFFFFF"/>
                </a:highlight>
                <a:latin typeface="Verdana" panose="020B0604030504040204" pitchFamily="34" charset="0"/>
              </a:rPr>
              <a:t>intertia</a:t>
            </a:r>
            <a:r>
              <a:rPr lang="en-US" b="0" i="0" dirty="0">
                <a:solidFill>
                  <a:srgbClr val="000000"/>
                </a:solidFill>
                <a:effectLst/>
                <a:highlight>
                  <a:srgbClr val="FFFFFF"/>
                </a:highlight>
                <a:latin typeface="Verdana" panose="020B0604030504040204" pitchFamily="34" charset="0"/>
              </a:rPr>
              <a:t> for different values of K:</a:t>
            </a:r>
            <a:endParaRPr lang="en-IN" dirty="0"/>
          </a:p>
        </p:txBody>
      </p:sp>
    </p:spTree>
    <p:extLst>
      <p:ext uri="{BB962C8B-B14F-4D97-AF65-F5344CB8AC3E}">
        <p14:creationId xmlns:p14="http://schemas.microsoft.com/office/powerpoint/2010/main" val="264812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787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pPr algn="ctr"/>
            <a:br>
              <a:rPr lang="en-US" b="0" i="0" dirty="0">
                <a:solidFill>
                  <a:srgbClr val="610B38"/>
                </a:solidFill>
                <a:effectLst/>
                <a:highlight>
                  <a:srgbClr val="FFFFFF"/>
                </a:highlight>
                <a:latin typeface="erdana"/>
              </a:rPr>
            </a:br>
            <a:r>
              <a:rPr lang="en-US" sz="3600" b="1" i="0" dirty="0">
                <a:solidFill>
                  <a:srgbClr val="FF0000"/>
                </a:solidFill>
                <a:effectLst>
                  <a:outerShdw blurRad="38100" dist="38100" dir="2700000" algn="tl">
                    <a:srgbClr val="000000">
                      <a:alpha val="43137"/>
                    </a:srgbClr>
                  </a:outerShdw>
                </a:effectLst>
                <a:highlight>
                  <a:srgbClr val="FFFFFF"/>
                </a:highlight>
              </a:rPr>
              <a:t>How does Machine Learning work</a:t>
            </a:r>
            <a:br>
              <a:rPr lang="en-US"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4" y="790166"/>
            <a:ext cx="11492681" cy="5948516"/>
          </a:xfrm>
        </p:spPr>
        <p:txBody>
          <a:bodyPr/>
          <a:lstStyle/>
          <a:p>
            <a:pPr marL="0" indent="0" algn="just">
              <a:buNone/>
            </a:pPr>
            <a:endParaRPr lang="en-US" dirty="0">
              <a:solidFill>
                <a:srgbClr val="333333"/>
              </a:solidFill>
              <a:highlight>
                <a:srgbClr val="FFFFFF"/>
              </a:highlight>
            </a:endParaRPr>
          </a:p>
          <a:p>
            <a:pPr algn="just"/>
            <a:r>
              <a:rPr lang="en-US" b="0" i="0" dirty="0">
                <a:solidFill>
                  <a:srgbClr val="333333"/>
                </a:solidFill>
                <a:effectLst/>
                <a:highlight>
                  <a:srgbClr val="FFFFFF"/>
                </a:highlight>
              </a:rPr>
              <a:t>A machine learning system builds prediction models, learns from previous data, and predicts the output of new data whenever it receives it. </a:t>
            </a:r>
          </a:p>
          <a:p>
            <a:pPr algn="just"/>
            <a:endParaRPr lang="en-US" dirty="0">
              <a:solidFill>
                <a:srgbClr val="333333"/>
              </a:solidFill>
              <a:highlight>
                <a:srgbClr val="FFFFFF"/>
              </a:highlight>
            </a:endParaRPr>
          </a:p>
          <a:p>
            <a:pPr algn="just"/>
            <a:r>
              <a:rPr lang="en-US" b="0" i="0" dirty="0">
                <a:solidFill>
                  <a:srgbClr val="333333"/>
                </a:solidFill>
                <a:effectLst/>
                <a:highlight>
                  <a:srgbClr val="FFFFFF"/>
                </a:highlight>
              </a:rPr>
              <a:t>The amount of data helps to build a better model that accurately predicts the output, which in turn affects the accuracy of the predicted output.</a:t>
            </a:r>
          </a:p>
          <a:p>
            <a:endParaRPr lang="en-IN" dirty="0"/>
          </a:p>
        </p:txBody>
      </p:sp>
      <p:pic>
        <p:nvPicPr>
          <p:cNvPr id="1026" name="Picture 2" descr="Introduction to Machine Learning">
            <a:extLst>
              <a:ext uri="{FF2B5EF4-FFF2-40B4-BE49-F238E27FC236}">
                <a16:creationId xmlns:a16="http://schemas.microsoft.com/office/drawing/2014/main" id="{B8533233-EEEB-15B3-6711-5C215FCF3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182" y="4264081"/>
            <a:ext cx="7910932" cy="1952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522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EC28BA-21D1-A2F9-6377-F8CAF15EB44E}"/>
              </a:ext>
            </a:extLst>
          </p:cNvPr>
          <p:cNvSpPr txBox="1"/>
          <p:nvPr/>
        </p:nvSpPr>
        <p:spPr>
          <a:xfrm>
            <a:off x="605270" y="282925"/>
            <a:ext cx="6094268" cy="369332"/>
          </a:xfrm>
          <a:prstGeom prst="rect">
            <a:avLst/>
          </a:prstGeom>
          <a:noFill/>
        </p:spPr>
        <p:txBody>
          <a:bodyPr wrap="square">
            <a:spAutoFit/>
          </a:bodyPr>
          <a:lstStyle/>
          <a:p>
            <a:pPr algn="l"/>
            <a:r>
              <a:rPr lang="en-IN" b="0" i="0" dirty="0">
                <a:solidFill>
                  <a:srgbClr val="000000"/>
                </a:solidFill>
                <a:effectLst/>
                <a:latin typeface="Segoe UI" panose="020B0502040204020203" pitchFamily="34" charset="0"/>
              </a:rPr>
              <a:t>Result</a:t>
            </a:r>
          </a:p>
        </p:txBody>
      </p:sp>
      <p:pic>
        <p:nvPicPr>
          <p:cNvPr id="2050" name="Picture 2">
            <a:extLst>
              <a:ext uri="{FF2B5EF4-FFF2-40B4-BE49-F238E27FC236}">
                <a16:creationId xmlns:a16="http://schemas.microsoft.com/office/drawing/2014/main" id="{022AC908-D453-FFAA-70CA-99E9BC4900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6408" y="1239198"/>
            <a:ext cx="5852172" cy="4389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997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103909"/>
            <a:ext cx="11492681" cy="6660685"/>
          </a:xfrm>
        </p:spPr>
        <p:txBody>
          <a:bodyPr/>
          <a:lstStyle/>
          <a:p>
            <a:r>
              <a:rPr lang="en-US" b="0" i="0" dirty="0">
                <a:solidFill>
                  <a:srgbClr val="000000"/>
                </a:solidFill>
                <a:effectLst/>
                <a:highlight>
                  <a:srgbClr val="FFFFFF"/>
                </a:highlight>
                <a:latin typeface="Verdana" panose="020B0604030504040204" pitchFamily="34" charset="0"/>
              </a:rPr>
              <a:t>The elbow method shows that 2 is a good value for K, so we retrain and visualize the result:</a:t>
            </a:r>
          </a:p>
          <a:p>
            <a:endParaRPr lang="en-US" dirty="0">
              <a:solidFill>
                <a:srgbClr val="000000"/>
              </a:solidFill>
              <a:highlight>
                <a:srgbClr val="FFFFFF"/>
              </a:highlight>
              <a:latin typeface="Verdana" panose="020B0604030504040204" pitchFamily="34" charset="0"/>
            </a:endParaRPr>
          </a:p>
          <a:p>
            <a:r>
              <a:rPr lang="en-IN" b="0" i="0" dirty="0" err="1">
                <a:solidFill>
                  <a:srgbClr val="000000"/>
                </a:solidFill>
                <a:effectLst/>
                <a:highlight>
                  <a:srgbClr val="FFFFFF"/>
                </a:highlight>
                <a:latin typeface="Consolas" panose="020B0609020204030204" pitchFamily="49" charset="0"/>
              </a:rPr>
              <a:t>kmeans</a:t>
            </a:r>
            <a:r>
              <a:rPr lang="en-IN" b="0" i="0" dirty="0">
                <a:solidFill>
                  <a:srgbClr val="000000"/>
                </a:solidFill>
                <a:effectLst/>
                <a:highlight>
                  <a:srgbClr val="FFFFFF"/>
                </a:highlight>
                <a:latin typeface="Consolas" panose="020B0609020204030204" pitchFamily="49" charset="0"/>
              </a:rPr>
              <a:t> = </a:t>
            </a:r>
            <a:r>
              <a:rPr lang="en-IN" b="0" i="0" dirty="0" err="1">
                <a:solidFill>
                  <a:srgbClr val="000000"/>
                </a:solidFill>
                <a:effectLst/>
                <a:highlight>
                  <a:srgbClr val="FFFFFF"/>
                </a:highlight>
                <a:latin typeface="Consolas" panose="020B0609020204030204" pitchFamily="49" charset="0"/>
              </a:rPr>
              <a:t>KMeans</a:t>
            </a:r>
            <a:r>
              <a:rPr lang="en-IN" b="0" i="0" dirty="0">
                <a:solidFill>
                  <a:srgbClr val="000000"/>
                </a:solidFill>
                <a:effectLst/>
                <a:highlight>
                  <a:srgbClr val="FFFFFF"/>
                </a:highlight>
                <a:latin typeface="Consolas" panose="020B0609020204030204" pitchFamily="49" charset="0"/>
              </a:rPr>
              <a:t>(</a:t>
            </a:r>
            <a:r>
              <a:rPr lang="en-IN" b="0" i="0" dirty="0" err="1">
                <a:solidFill>
                  <a:srgbClr val="000000"/>
                </a:solidFill>
                <a:effectLst/>
                <a:highlight>
                  <a:srgbClr val="FFFFFF"/>
                </a:highlight>
                <a:latin typeface="Consolas" panose="020B0609020204030204" pitchFamily="49" charset="0"/>
              </a:rPr>
              <a:t>n_clusters</a:t>
            </a:r>
            <a:r>
              <a:rPr lang="en-IN" b="0" i="0" dirty="0">
                <a:solidFill>
                  <a:srgbClr val="000000"/>
                </a:solidFill>
                <a:effectLst/>
                <a:highlight>
                  <a:srgbClr val="FFFFFF"/>
                </a:highlight>
                <a:latin typeface="Consolas" panose="020B0609020204030204" pitchFamily="49" charset="0"/>
              </a:rPr>
              <a:t>=</a:t>
            </a:r>
            <a:r>
              <a:rPr lang="en-IN" b="0" i="0" dirty="0">
                <a:solidFill>
                  <a:srgbClr val="FF0000"/>
                </a:solidFill>
                <a:effectLst/>
                <a:highlight>
                  <a:srgbClr val="FFFFFF"/>
                </a:highlight>
                <a:latin typeface="Consolas" panose="020B0609020204030204" pitchFamily="49" charset="0"/>
              </a:rPr>
              <a:t>2</a:t>
            </a:r>
            <a:r>
              <a:rPr lang="en-IN" b="0" i="0" dirty="0">
                <a:solidFill>
                  <a:srgbClr val="000000"/>
                </a:solidFill>
                <a:effectLst/>
                <a:highlight>
                  <a:srgbClr val="FFFFFF"/>
                </a:highlight>
                <a:latin typeface="Consolas" panose="020B0609020204030204" pitchFamily="49" charset="0"/>
              </a:rPr>
              <a:t>)</a:t>
            </a:r>
            <a:br>
              <a:rPr lang="en-IN" dirty="0"/>
            </a:br>
            <a:r>
              <a:rPr lang="en-IN" b="0" i="0" dirty="0" err="1">
                <a:solidFill>
                  <a:srgbClr val="000000"/>
                </a:solidFill>
                <a:effectLst/>
                <a:highlight>
                  <a:srgbClr val="FFFFFF"/>
                </a:highlight>
                <a:latin typeface="Consolas" panose="020B0609020204030204" pitchFamily="49" charset="0"/>
              </a:rPr>
              <a:t>kmeans.fit</a:t>
            </a:r>
            <a:r>
              <a:rPr lang="en-IN" b="0" i="0" dirty="0">
                <a:solidFill>
                  <a:srgbClr val="000000"/>
                </a:solidFill>
                <a:effectLst/>
                <a:highlight>
                  <a:srgbClr val="FFFFFF"/>
                </a:highlight>
                <a:latin typeface="Consolas" panose="020B0609020204030204" pitchFamily="49" charset="0"/>
              </a:rPr>
              <a:t>(data)</a:t>
            </a:r>
            <a:br>
              <a:rPr lang="en-IN" dirty="0"/>
            </a:br>
            <a:br>
              <a:rPr lang="en-IN" dirty="0"/>
            </a:br>
            <a:r>
              <a:rPr lang="en-IN" b="0" i="0" dirty="0" err="1">
                <a:solidFill>
                  <a:srgbClr val="000000"/>
                </a:solidFill>
                <a:effectLst/>
                <a:highlight>
                  <a:srgbClr val="FFFFFF"/>
                </a:highlight>
                <a:latin typeface="Consolas" panose="020B0609020204030204" pitchFamily="49" charset="0"/>
              </a:rPr>
              <a:t>plt.scatter</a:t>
            </a:r>
            <a:r>
              <a:rPr lang="en-IN" b="0" i="0" dirty="0">
                <a:solidFill>
                  <a:srgbClr val="000000"/>
                </a:solidFill>
                <a:effectLst/>
                <a:highlight>
                  <a:srgbClr val="FFFFFF"/>
                </a:highlight>
                <a:latin typeface="Consolas" panose="020B0609020204030204" pitchFamily="49" charset="0"/>
              </a:rPr>
              <a:t>(x, y, c=</a:t>
            </a:r>
            <a:r>
              <a:rPr lang="en-IN" b="0" i="0" dirty="0" err="1">
                <a:solidFill>
                  <a:srgbClr val="000000"/>
                </a:solidFill>
                <a:effectLst/>
                <a:highlight>
                  <a:srgbClr val="FFFFFF"/>
                </a:highlight>
                <a:latin typeface="Consolas" panose="020B0609020204030204" pitchFamily="49" charset="0"/>
              </a:rPr>
              <a:t>kmeans.labels</a:t>
            </a:r>
            <a:r>
              <a:rPr lang="en-IN" b="0" i="0" dirty="0">
                <a:solidFill>
                  <a:srgbClr val="000000"/>
                </a:solidFill>
                <a:effectLst/>
                <a:highlight>
                  <a:srgbClr val="FFFFFF"/>
                </a:highlight>
                <a:latin typeface="Consolas" panose="020B0609020204030204" pitchFamily="49" charset="0"/>
              </a:rPr>
              <a:t>_)</a:t>
            </a:r>
            <a:br>
              <a:rPr lang="en-IN" dirty="0"/>
            </a:br>
            <a:r>
              <a:rPr lang="en-IN" b="0" i="0" dirty="0" err="1">
                <a:solidFill>
                  <a:srgbClr val="000000"/>
                </a:solidFill>
                <a:effectLst/>
                <a:highlight>
                  <a:srgbClr val="FFFFFF"/>
                </a:highlight>
                <a:latin typeface="Consolas" panose="020B0609020204030204" pitchFamily="49" charset="0"/>
              </a:rPr>
              <a:t>plt.show</a:t>
            </a:r>
            <a:r>
              <a:rPr lang="en-IN" b="0" i="0" dirty="0">
                <a:solidFill>
                  <a:srgbClr val="000000"/>
                </a:solidFill>
                <a:effectLst/>
                <a:highlight>
                  <a:srgbClr val="FFFFFF"/>
                </a:highlight>
                <a:latin typeface="Consolas" panose="020B0609020204030204" pitchFamily="49" charset="0"/>
              </a:rPr>
              <a:t>()</a:t>
            </a:r>
            <a:endParaRPr lang="en-IN" dirty="0"/>
          </a:p>
        </p:txBody>
      </p:sp>
    </p:spTree>
    <p:extLst>
      <p:ext uri="{BB962C8B-B14F-4D97-AF65-F5344CB8AC3E}">
        <p14:creationId xmlns:p14="http://schemas.microsoft.com/office/powerpoint/2010/main" val="4225780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103909"/>
            <a:ext cx="11492681" cy="6660685"/>
          </a:xfrm>
        </p:spPr>
        <p:txBody>
          <a:bodyPr/>
          <a:lstStyle/>
          <a:p>
            <a:r>
              <a:rPr lang="en-IN" b="0" i="0" dirty="0">
                <a:solidFill>
                  <a:srgbClr val="000000"/>
                </a:solidFill>
                <a:effectLst/>
                <a:latin typeface="Segoe UI" panose="020B0502040204020203" pitchFamily="34" charset="0"/>
              </a:rPr>
              <a:t>Result</a:t>
            </a:r>
          </a:p>
          <a:p>
            <a:endParaRPr lang="en-IN" dirty="0"/>
          </a:p>
        </p:txBody>
      </p:sp>
      <p:pic>
        <p:nvPicPr>
          <p:cNvPr id="3074" name="Picture 2">
            <a:extLst>
              <a:ext uri="{FF2B5EF4-FFF2-40B4-BE49-F238E27FC236}">
                <a16:creationId xmlns:a16="http://schemas.microsoft.com/office/drawing/2014/main" id="{2B7A51E4-E037-D711-C3F3-794C7DC81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1430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669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103909"/>
            <a:ext cx="11492681" cy="6660685"/>
          </a:xfrm>
        </p:spPr>
        <p:txBody>
          <a:bodyPr/>
          <a:lstStyle/>
          <a:p>
            <a:pPr algn="l"/>
            <a:r>
              <a:rPr lang="en-US" b="0" i="0" dirty="0">
                <a:solidFill>
                  <a:srgbClr val="000000"/>
                </a:solidFill>
                <a:effectLst/>
                <a:highlight>
                  <a:srgbClr val="FFFFFF"/>
                </a:highlight>
                <a:latin typeface="Verdana" panose="020B0604030504040204" pitchFamily="34" charset="0"/>
              </a:rPr>
              <a:t>Import the modules you need.</a:t>
            </a:r>
          </a:p>
          <a:p>
            <a:br>
              <a:rPr lang="en-US" b="0" i="0" dirty="0">
                <a:solidFill>
                  <a:srgbClr val="000000"/>
                </a:solidFill>
                <a:effectLst/>
                <a:highlight>
                  <a:srgbClr val="E7E9EB"/>
                </a:highlight>
                <a:latin typeface="Verdana" panose="020B0604030504040204" pitchFamily="34" charset="0"/>
              </a:rPr>
            </a:br>
            <a:r>
              <a:rPr lang="en-IN" b="0" i="0" dirty="0">
                <a:solidFill>
                  <a:srgbClr val="0000CD"/>
                </a:solidFill>
                <a:effectLst/>
                <a:highlight>
                  <a:srgbClr val="E7E9EB"/>
                </a:highlight>
                <a:latin typeface="Courier New" panose="02070309020205020404" pitchFamily="49" charset="0"/>
              </a:rPr>
              <a:t>import</a:t>
            </a:r>
            <a:r>
              <a:rPr lang="en-IN" b="0" i="0" dirty="0">
                <a:solidFill>
                  <a:srgbClr val="000000"/>
                </a:solidFill>
                <a:effectLst/>
                <a:highlight>
                  <a:srgbClr val="E7E9EB"/>
                </a:highlight>
                <a:latin typeface="Courier New" panose="02070309020205020404" pitchFamily="49" charset="0"/>
              </a:rPr>
              <a:t> </a:t>
            </a:r>
            <a:r>
              <a:rPr lang="en-IN" b="0" i="0" dirty="0" err="1">
                <a:solidFill>
                  <a:srgbClr val="000000"/>
                </a:solidFill>
                <a:effectLst/>
                <a:highlight>
                  <a:srgbClr val="E7E9EB"/>
                </a:highlight>
                <a:latin typeface="Courier New" panose="02070309020205020404" pitchFamily="49" charset="0"/>
              </a:rPr>
              <a:t>matplotlib.pyplot</a:t>
            </a:r>
            <a:r>
              <a:rPr lang="en-IN" b="0" i="0" dirty="0">
                <a:solidFill>
                  <a:srgbClr val="000000"/>
                </a:solidFill>
                <a:effectLst/>
                <a:highlight>
                  <a:srgbClr val="E7E9EB"/>
                </a:highlight>
                <a:latin typeface="Courier New" panose="02070309020205020404" pitchFamily="49" charset="0"/>
              </a:rPr>
              <a:t> </a:t>
            </a:r>
            <a:r>
              <a:rPr lang="en-IN" b="0" i="0" dirty="0">
                <a:solidFill>
                  <a:srgbClr val="0000CD"/>
                </a:solidFill>
                <a:effectLst/>
                <a:highlight>
                  <a:srgbClr val="E7E9EB"/>
                </a:highlight>
                <a:latin typeface="Courier New" panose="02070309020205020404" pitchFamily="49" charset="0"/>
              </a:rPr>
              <a:t>as</a:t>
            </a:r>
            <a:r>
              <a:rPr lang="en-IN" b="0" i="0" dirty="0">
                <a:solidFill>
                  <a:srgbClr val="000000"/>
                </a:solidFill>
                <a:effectLst/>
                <a:highlight>
                  <a:srgbClr val="E7E9EB"/>
                </a:highlight>
                <a:latin typeface="Courier New" panose="02070309020205020404" pitchFamily="49" charset="0"/>
              </a:rPr>
              <a:t> </a:t>
            </a:r>
            <a:r>
              <a:rPr lang="en-IN" b="0" i="0" dirty="0" err="1">
                <a:solidFill>
                  <a:srgbClr val="000000"/>
                </a:solidFill>
                <a:effectLst/>
                <a:highlight>
                  <a:srgbClr val="E7E9EB"/>
                </a:highlight>
                <a:latin typeface="Courier New" panose="02070309020205020404" pitchFamily="49" charset="0"/>
              </a:rPr>
              <a:t>plt</a:t>
            </a:r>
            <a:br>
              <a:rPr lang="en-IN" dirty="0"/>
            </a:br>
            <a:r>
              <a:rPr lang="en-IN" b="0" i="0" dirty="0">
                <a:solidFill>
                  <a:srgbClr val="0000CD"/>
                </a:solidFill>
                <a:effectLst/>
                <a:highlight>
                  <a:srgbClr val="E7E9EB"/>
                </a:highlight>
                <a:latin typeface="Courier New" panose="02070309020205020404" pitchFamily="49" charset="0"/>
              </a:rPr>
              <a:t>from</a:t>
            </a:r>
            <a:r>
              <a:rPr lang="en-IN" b="0" i="0" dirty="0">
                <a:solidFill>
                  <a:srgbClr val="000000"/>
                </a:solidFill>
                <a:effectLst/>
                <a:highlight>
                  <a:srgbClr val="E7E9EB"/>
                </a:highlight>
                <a:latin typeface="Courier New" panose="02070309020205020404" pitchFamily="49" charset="0"/>
              </a:rPr>
              <a:t> </a:t>
            </a:r>
            <a:r>
              <a:rPr lang="en-IN" b="0" i="0" dirty="0" err="1">
                <a:solidFill>
                  <a:srgbClr val="000000"/>
                </a:solidFill>
                <a:effectLst/>
                <a:highlight>
                  <a:srgbClr val="E7E9EB"/>
                </a:highlight>
                <a:latin typeface="Courier New" panose="02070309020205020404" pitchFamily="49" charset="0"/>
              </a:rPr>
              <a:t>sklearn.cluster</a:t>
            </a:r>
            <a:r>
              <a:rPr lang="en-IN" b="0" i="0" dirty="0">
                <a:solidFill>
                  <a:srgbClr val="000000"/>
                </a:solidFill>
                <a:effectLst/>
                <a:highlight>
                  <a:srgbClr val="E7E9EB"/>
                </a:highlight>
                <a:latin typeface="Courier New" panose="02070309020205020404" pitchFamily="49" charset="0"/>
              </a:rPr>
              <a:t> </a:t>
            </a:r>
            <a:r>
              <a:rPr lang="en-IN" b="0" i="0" dirty="0">
                <a:solidFill>
                  <a:srgbClr val="0000CD"/>
                </a:solidFill>
                <a:effectLst/>
                <a:highlight>
                  <a:srgbClr val="E7E9EB"/>
                </a:highlight>
                <a:latin typeface="Courier New" panose="02070309020205020404" pitchFamily="49" charset="0"/>
              </a:rPr>
              <a:t>import</a:t>
            </a:r>
            <a:r>
              <a:rPr lang="en-IN" b="0" i="0" dirty="0">
                <a:solidFill>
                  <a:srgbClr val="000000"/>
                </a:solidFill>
                <a:effectLst/>
                <a:highlight>
                  <a:srgbClr val="E7E9EB"/>
                </a:highlight>
                <a:latin typeface="Courier New" panose="02070309020205020404" pitchFamily="49" charset="0"/>
              </a:rPr>
              <a:t> </a:t>
            </a:r>
            <a:r>
              <a:rPr lang="en-IN" b="0" i="0" dirty="0" err="1">
                <a:solidFill>
                  <a:srgbClr val="000000"/>
                </a:solidFill>
                <a:effectLst/>
                <a:highlight>
                  <a:srgbClr val="E7E9EB"/>
                </a:highlight>
                <a:latin typeface="Courier New" panose="02070309020205020404" pitchFamily="49" charset="0"/>
              </a:rPr>
              <a:t>Kmeans</a:t>
            </a:r>
            <a:endParaRPr lang="en-IN" b="0" i="0" dirty="0">
              <a:solidFill>
                <a:srgbClr val="000000"/>
              </a:solidFill>
              <a:effectLst/>
              <a:highlight>
                <a:srgbClr val="E7E9EB"/>
              </a:highlight>
              <a:latin typeface="Courier New" panose="02070309020205020404" pitchFamily="49" charset="0"/>
            </a:endParaRPr>
          </a:p>
          <a:p>
            <a:r>
              <a:rPr lang="en-US" b="0" i="0" dirty="0">
                <a:solidFill>
                  <a:srgbClr val="000000"/>
                </a:solidFill>
                <a:effectLst/>
                <a:highlight>
                  <a:srgbClr val="FFFFFF"/>
                </a:highlight>
                <a:latin typeface="Verdana" panose="020B0604030504040204" pitchFamily="34" charset="0"/>
              </a:rPr>
              <a:t>Create arrays that resemble two variables in a dataset. Note that while we only use two variables here, this method will work with any number of variables:</a:t>
            </a:r>
            <a:endParaRPr lang="en-IN" dirty="0">
              <a:solidFill>
                <a:srgbClr val="000000"/>
              </a:solidFill>
              <a:highlight>
                <a:srgbClr val="E7E9EB"/>
              </a:highlight>
              <a:latin typeface="Courier New" panose="02070309020205020404" pitchFamily="49" charset="0"/>
            </a:endParaRPr>
          </a:p>
          <a:p>
            <a:r>
              <a:rPr lang="es-ES" b="0" i="0" dirty="0">
                <a:solidFill>
                  <a:srgbClr val="000000"/>
                </a:solidFill>
                <a:effectLst/>
                <a:highlight>
                  <a:srgbClr val="E7E9EB"/>
                </a:highlight>
                <a:latin typeface="Courier New" panose="02070309020205020404" pitchFamily="49" charset="0"/>
              </a:rPr>
              <a:t>x = [</a:t>
            </a:r>
            <a:r>
              <a:rPr lang="es-ES" b="0" i="0" dirty="0">
                <a:solidFill>
                  <a:srgbClr val="FF0000"/>
                </a:solidFill>
                <a:effectLst/>
                <a:highlight>
                  <a:srgbClr val="E7E9EB"/>
                </a:highlight>
                <a:latin typeface="Courier New" panose="02070309020205020404" pitchFamily="49" charset="0"/>
              </a:rPr>
              <a:t>4</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5</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10</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4</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3</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11</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14</a:t>
            </a:r>
            <a:r>
              <a:rPr lang="es-ES" b="0" i="0" dirty="0">
                <a:solidFill>
                  <a:srgbClr val="000000"/>
                </a:solidFill>
                <a:effectLst/>
                <a:highlight>
                  <a:srgbClr val="E7E9EB"/>
                </a:highlight>
                <a:latin typeface="Courier New" panose="02070309020205020404" pitchFamily="49" charset="0"/>
              </a:rPr>
              <a:t> , </a:t>
            </a:r>
            <a:r>
              <a:rPr lang="es-ES" b="0" i="0" dirty="0">
                <a:solidFill>
                  <a:srgbClr val="FF0000"/>
                </a:solidFill>
                <a:effectLst/>
                <a:highlight>
                  <a:srgbClr val="E7E9EB"/>
                </a:highlight>
                <a:latin typeface="Courier New" panose="02070309020205020404" pitchFamily="49" charset="0"/>
              </a:rPr>
              <a:t>6</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10</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12</a:t>
            </a:r>
            <a:r>
              <a:rPr lang="es-ES" b="0" i="0" dirty="0">
                <a:solidFill>
                  <a:srgbClr val="000000"/>
                </a:solidFill>
                <a:effectLst/>
                <a:highlight>
                  <a:srgbClr val="E7E9EB"/>
                </a:highlight>
                <a:latin typeface="Courier New" panose="02070309020205020404" pitchFamily="49" charset="0"/>
              </a:rPr>
              <a:t>]</a:t>
            </a:r>
            <a:br>
              <a:rPr lang="es-ES" dirty="0"/>
            </a:br>
            <a:r>
              <a:rPr lang="es-ES" b="0" i="0" dirty="0">
                <a:solidFill>
                  <a:srgbClr val="000000"/>
                </a:solidFill>
                <a:effectLst/>
                <a:highlight>
                  <a:srgbClr val="E7E9EB"/>
                </a:highlight>
                <a:latin typeface="Courier New" panose="02070309020205020404" pitchFamily="49" charset="0"/>
              </a:rPr>
              <a:t>y = [</a:t>
            </a:r>
            <a:r>
              <a:rPr lang="es-ES" b="0" i="0" dirty="0">
                <a:solidFill>
                  <a:srgbClr val="FF0000"/>
                </a:solidFill>
                <a:effectLst/>
                <a:highlight>
                  <a:srgbClr val="E7E9EB"/>
                </a:highlight>
                <a:latin typeface="Courier New" panose="02070309020205020404" pitchFamily="49" charset="0"/>
              </a:rPr>
              <a:t>21</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19</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24</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17</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16</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25</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24</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22</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21</a:t>
            </a:r>
            <a:r>
              <a:rPr lang="es-ES" b="0" i="0" dirty="0">
                <a:solidFill>
                  <a:srgbClr val="000000"/>
                </a:solidFill>
                <a:effectLst/>
                <a:highlight>
                  <a:srgbClr val="E7E9EB"/>
                </a:highlight>
                <a:latin typeface="Courier New" panose="02070309020205020404" pitchFamily="49" charset="0"/>
              </a:rPr>
              <a:t>, </a:t>
            </a:r>
            <a:r>
              <a:rPr lang="es-ES" b="0" i="0" dirty="0">
                <a:solidFill>
                  <a:srgbClr val="FF0000"/>
                </a:solidFill>
                <a:effectLst/>
                <a:highlight>
                  <a:srgbClr val="E7E9EB"/>
                </a:highlight>
                <a:latin typeface="Courier New" panose="02070309020205020404" pitchFamily="49" charset="0"/>
              </a:rPr>
              <a:t>21</a:t>
            </a:r>
            <a:r>
              <a:rPr lang="es-ES" b="0" i="0" dirty="0">
                <a:solidFill>
                  <a:srgbClr val="000000"/>
                </a:solidFill>
                <a:effectLst/>
                <a:highlight>
                  <a:srgbClr val="E7E9EB"/>
                </a:highlight>
                <a:latin typeface="Courier New" panose="02070309020205020404" pitchFamily="49" charset="0"/>
              </a:rPr>
              <a:t>]</a:t>
            </a:r>
            <a:endParaRPr lang="en-IN" dirty="0"/>
          </a:p>
        </p:txBody>
      </p:sp>
    </p:spTree>
    <p:extLst>
      <p:ext uri="{BB962C8B-B14F-4D97-AF65-F5344CB8AC3E}">
        <p14:creationId xmlns:p14="http://schemas.microsoft.com/office/powerpoint/2010/main" val="3181436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103909"/>
            <a:ext cx="11492681" cy="6660685"/>
          </a:xfrm>
        </p:spPr>
        <p:txBody>
          <a:bodyPr/>
          <a:lstStyle/>
          <a:p>
            <a:r>
              <a:rPr lang="en-US" b="0" i="0" dirty="0">
                <a:solidFill>
                  <a:srgbClr val="000000"/>
                </a:solidFill>
                <a:effectLst/>
                <a:highlight>
                  <a:srgbClr val="FFFFFF"/>
                </a:highlight>
                <a:latin typeface="Verdana" panose="020B0604030504040204" pitchFamily="34" charset="0"/>
              </a:rPr>
              <a:t>Turn the data into a set of points:</a:t>
            </a:r>
          </a:p>
          <a:p>
            <a:r>
              <a:rPr lang="nn-NO" b="0" i="0" dirty="0">
                <a:solidFill>
                  <a:srgbClr val="000000"/>
                </a:solidFill>
                <a:effectLst/>
                <a:highlight>
                  <a:srgbClr val="E7E9EB"/>
                </a:highlight>
                <a:latin typeface="Courier New" panose="02070309020205020404" pitchFamily="49" charset="0"/>
              </a:rPr>
              <a:t>data = </a:t>
            </a:r>
            <a:r>
              <a:rPr lang="nn-NO" b="0" i="0" dirty="0">
                <a:solidFill>
                  <a:srgbClr val="0000CD"/>
                </a:solidFill>
                <a:effectLst/>
                <a:highlight>
                  <a:srgbClr val="E7E9EB"/>
                </a:highlight>
                <a:latin typeface="Courier New" panose="02070309020205020404" pitchFamily="49" charset="0"/>
              </a:rPr>
              <a:t>list</a:t>
            </a:r>
            <a:r>
              <a:rPr lang="nn-NO" b="0" i="0" dirty="0">
                <a:solidFill>
                  <a:srgbClr val="000000"/>
                </a:solidFill>
                <a:effectLst/>
                <a:highlight>
                  <a:srgbClr val="E7E9EB"/>
                </a:highlight>
                <a:latin typeface="Courier New" panose="02070309020205020404" pitchFamily="49" charset="0"/>
              </a:rPr>
              <a:t>(</a:t>
            </a:r>
            <a:r>
              <a:rPr lang="nn-NO" b="0" i="0" dirty="0">
                <a:solidFill>
                  <a:srgbClr val="0000CD"/>
                </a:solidFill>
                <a:effectLst/>
                <a:highlight>
                  <a:srgbClr val="E7E9EB"/>
                </a:highlight>
                <a:latin typeface="Courier New" panose="02070309020205020404" pitchFamily="49" charset="0"/>
              </a:rPr>
              <a:t>zip</a:t>
            </a:r>
            <a:r>
              <a:rPr lang="nn-NO" b="0" i="0" dirty="0">
                <a:solidFill>
                  <a:srgbClr val="000000"/>
                </a:solidFill>
                <a:effectLst/>
                <a:highlight>
                  <a:srgbClr val="E7E9EB"/>
                </a:highlight>
                <a:latin typeface="Courier New" panose="02070309020205020404" pitchFamily="49" charset="0"/>
              </a:rPr>
              <a:t>(x, y))</a:t>
            </a:r>
            <a:br>
              <a:rPr lang="nn-NO" dirty="0"/>
            </a:br>
            <a:r>
              <a:rPr lang="nn-NO" b="0" i="0" dirty="0">
                <a:solidFill>
                  <a:srgbClr val="0000CD"/>
                </a:solidFill>
                <a:effectLst/>
                <a:highlight>
                  <a:srgbClr val="E7E9EB"/>
                </a:highlight>
                <a:latin typeface="Courier New" panose="02070309020205020404" pitchFamily="49" charset="0"/>
              </a:rPr>
              <a:t>print</a:t>
            </a:r>
            <a:r>
              <a:rPr lang="nn-NO" b="0" i="0" dirty="0">
                <a:solidFill>
                  <a:srgbClr val="000000"/>
                </a:solidFill>
                <a:effectLst/>
                <a:highlight>
                  <a:srgbClr val="E7E9EB"/>
                </a:highlight>
                <a:latin typeface="Courier New" panose="02070309020205020404" pitchFamily="49" charset="0"/>
              </a:rPr>
              <a:t>(data)</a:t>
            </a:r>
            <a:endParaRPr lang="en-US" dirty="0">
              <a:solidFill>
                <a:srgbClr val="000000"/>
              </a:solidFill>
              <a:highlight>
                <a:srgbClr val="FFFFFF"/>
              </a:highlight>
              <a:latin typeface="Verdana" panose="020B0604030504040204" pitchFamily="34" charset="0"/>
            </a:endParaRPr>
          </a:p>
          <a:p>
            <a:r>
              <a:rPr lang="en-IN" b="0" i="0" dirty="0">
                <a:solidFill>
                  <a:srgbClr val="000000"/>
                </a:solidFill>
                <a:effectLst/>
                <a:highlight>
                  <a:srgbClr val="FFFFFF"/>
                </a:highlight>
                <a:latin typeface="Verdana" panose="020B0604030504040204" pitchFamily="34" charset="0"/>
              </a:rPr>
              <a:t>Result:</a:t>
            </a:r>
            <a:endParaRPr lang="en-US" b="0" i="0" dirty="0">
              <a:solidFill>
                <a:srgbClr val="000000"/>
              </a:solidFill>
              <a:effectLst/>
              <a:highlight>
                <a:srgbClr val="FFFFFF"/>
              </a:highlight>
              <a:latin typeface="Verdana" panose="020B0604030504040204" pitchFamily="34" charset="0"/>
            </a:endParaRPr>
          </a:p>
          <a:p>
            <a:r>
              <a:rPr lang="en-IN" b="0" i="0" dirty="0">
                <a:solidFill>
                  <a:srgbClr val="000000"/>
                </a:solidFill>
                <a:effectLst/>
                <a:highlight>
                  <a:srgbClr val="E7E9EB"/>
                </a:highlight>
                <a:latin typeface="Courier New" panose="02070309020205020404" pitchFamily="49" charset="0"/>
              </a:rPr>
              <a:t>[(</a:t>
            </a:r>
            <a:r>
              <a:rPr lang="en-IN" b="0" i="0" dirty="0">
                <a:solidFill>
                  <a:srgbClr val="FF0000"/>
                </a:solidFill>
                <a:effectLst/>
                <a:highlight>
                  <a:srgbClr val="E7E9EB"/>
                </a:highlight>
                <a:latin typeface="Courier New" panose="02070309020205020404" pitchFamily="49" charset="0"/>
              </a:rPr>
              <a:t>4</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21</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5</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19</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10</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24</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4</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17</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3</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16</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11</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25</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14</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24</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6</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22</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10</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21</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12</a:t>
            </a:r>
            <a:r>
              <a:rPr lang="en-IN" b="0" i="0" dirty="0">
                <a:solidFill>
                  <a:srgbClr val="000000"/>
                </a:solidFill>
                <a:effectLst/>
                <a:highlight>
                  <a:srgbClr val="E7E9EB"/>
                </a:highlight>
                <a:latin typeface="Courier New" panose="02070309020205020404" pitchFamily="49" charset="0"/>
              </a:rPr>
              <a:t>, </a:t>
            </a:r>
            <a:r>
              <a:rPr lang="en-IN" b="0" i="0" dirty="0">
                <a:solidFill>
                  <a:srgbClr val="FF0000"/>
                </a:solidFill>
                <a:effectLst/>
                <a:highlight>
                  <a:srgbClr val="E7E9EB"/>
                </a:highlight>
                <a:latin typeface="Courier New" panose="02070309020205020404" pitchFamily="49" charset="0"/>
              </a:rPr>
              <a:t>21</a:t>
            </a:r>
            <a:r>
              <a:rPr lang="en-IN" b="0" i="0" dirty="0">
                <a:solidFill>
                  <a:srgbClr val="000000"/>
                </a:solidFill>
                <a:effectLst/>
                <a:highlight>
                  <a:srgbClr val="E7E9EB"/>
                </a:highlight>
                <a:latin typeface="Courier New" panose="02070309020205020404" pitchFamily="49" charset="0"/>
              </a:rPr>
              <a:t>)]</a:t>
            </a:r>
            <a:endParaRPr lang="en-US" dirty="0">
              <a:solidFill>
                <a:srgbClr val="000000"/>
              </a:solidFill>
              <a:highlight>
                <a:srgbClr val="FFFFFF"/>
              </a:highlight>
              <a:latin typeface="Verdana" panose="020B0604030504040204" pitchFamily="34" charset="0"/>
            </a:endParaRPr>
          </a:p>
          <a:p>
            <a:endParaRPr lang="en-US" dirty="0">
              <a:solidFill>
                <a:srgbClr val="000000"/>
              </a:solidFill>
              <a:highlight>
                <a:srgbClr val="FFFFFF"/>
              </a:highlight>
              <a:latin typeface="Verdana" panose="020B0604030504040204" pitchFamily="34" charset="0"/>
            </a:endParaRPr>
          </a:p>
          <a:p>
            <a:r>
              <a:rPr lang="en-US" b="0" i="0" dirty="0">
                <a:solidFill>
                  <a:srgbClr val="000000"/>
                </a:solidFill>
                <a:effectLst/>
                <a:highlight>
                  <a:srgbClr val="FFFFFF"/>
                </a:highlight>
                <a:latin typeface="Verdana" panose="020B0604030504040204" pitchFamily="34" charset="0"/>
              </a:rPr>
              <a:t>In order to find the best value for K, we need to run K-means across our data for a range of possible values. We only have 10 data points, so the maximum number of clusters is 10. So for each value K in range(1,11), we train a K-means model and plot the </a:t>
            </a:r>
            <a:r>
              <a:rPr lang="en-US" b="0" i="0" dirty="0" err="1">
                <a:solidFill>
                  <a:srgbClr val="000000"/>
                </a:solidFill>
                <a:effectLst/>
                <a:highlight>
                  <a:srgbClr val="FFFFFF"/>
                </a:highlight>
                <a:latin typeface="Verdana" panose="020B0604030504040204" pitchFamily="34" charset="0"/>
              </a:rPr>
              <a:t>intertia</a:t>
            </a:r>
            <a:r>
              <a:rPr lang="en-US" b="0" i="0" dirty="0">
                <a:solidFill>
                  <a:srgbClr val="000000"/>
                </a:solidFill>
                <a:effectLst/>
                <a:highlight>
                  <a:srgbClr val="FFFFFF"/>
                </a:highlight>
                <a:latin typeface="Verdana" panose="020B0604030504040204" pitchFamily="34" charset="0"/>
              </a:rPr>
              <a:t> at that number of clusters:</a:t>
            </a:r>
            <a:endParaRPr lang="en-IN" dirty="0"/>
          </a:p>
        </p:txBody>
      </p:sp>
    </p:spTree>
    <p:extLst>
      <p:ext uri="{BB962C8B-B14F-4D97-AF65-F5344CB8AC3E}">
        <p14:creationId xmlns:p14="http://schemas.microsoft.com/office/powerpoint/2010/main" val="2947446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103909"/>
            <a:ext cx="11492681" cy="6660685"/>
          </a:xfrm>
        </p:spPr>
        <p:txBody>
          <a:bodyPr/>
          <a:lstStyle/>
          <a:p>
            <a:r>
              <a:rPr lang="en-IN" b="0" i="0" dirty="0">
                <a:solidFill>
                  <a:srgbClr val="000000"/>
                </a:solidFill>
                <a:effectLst/>
                <a:highlight>
                  <a:srgbClr val="E7E9EB"/>
                </a:highlight>
                <a:latin typeface="Courier New" panose="02070309020205020404" pitchFamily="49" charset="0"/>
              </a:rPr>
              <a:t>inertias = []</a:t>
            </a:r>
            <a:br>
              <a:rPr lang="en-IN" dirty="0"/>
            </a:br>
            <a:br>
              <a:rPr lang="en-IN" dirty="0"/>
            </a:br>
            <a:r>
              <a:rPr lang="en-IN" b="0" i="0" dirty="0">
                <a:solidFill>
                  <a:srgbClr val="0000CD"/>
                </a:solidFill>
                <a:effectLst/>
                <a:highlight>
                  <a:srgbClr val="E7E9EB"/>
                </a:highlight>
                <a:latin typeface="Courier New" panose="02070309020205020404" pitchFamily="49" charset="0"/>
              </a:rPr>
              <a:t>for</a:t>
            </a:r>
            <a:r>
              <a:rPr lang="en-IN" b="0" i="0" dirty="0">
                <a:solidFill>
                  <a:srgbClr val="000000"/>
                </a:solidFill>
                <a:effectLst/>
                <a:highlight>
                  <a:srgbClr val="E7E9EB"/>
                </a:highlight>
                <a:latin typeface="Courier New" panose="02070309020205020404" pitchFamily="49" charset="0"/>
              </a:rPr>
              <a:t> </a:t>
            </a:r>
            <a:r>
              <a:rPr lang="en-IN" b="0" i="0" dirty="0" err="1">
                <a:solidFill>
                  <a:srgbClr val="000000"/>
                </a:solidFill>
                <a:effectLst/>
                <a:highlight>
                  <a:srgbClr val="E7E9EB"/>
                </a:highlight>
                <a:latin typeface="Courier New" panose="02070309020205020404" pitchFamily="49" charset="0"/>
              </a:rPr>
              <a:t>i</a:t>
            </a:r>
            <a:r>
              <a:rPr lang="en-IN" b="0" i="0" dirty="0">
                <a:solidFill>
                  <a:srgbClr val="000000"/>
                </a:solidFill>
                <a:effectLst/>
                <a:highlight>
                  <a:srgbClr val="E7E9EB"/>
                </a:highlight>
                <a:latin typeface="Courier New" panose="02070309020205020404" pitchFamily="49" charset="0"/>
              </a:rPr>
              <a:t> </a:t>
            </a:r>
            <a:r>
              <a:rPr lang="en-IN" b="0" i="0" dirty="0">
                <a:solidFill>
                  <a:srgbClr val="0000CD"/>
                </a:solidFill>
                <a:effectLst/>
                <a:highlight>
                  <a:srgbClr val="E7E9EB"/>
                </a:highlight>
                <a:latin typeface="Courier New" panose="02070309020205020404" pitchFamily="49" charset="0"/>
              </a:rPr>
              <a:t>in</a:t>
            </a:r>
            <a:r>
              <a:rPr lang="en-IN" b="0" i="0" dirty="0">
                <a:solidFill>
                  <a:srgbClr val="000000"/>
                </a:solidFill>
                <a:effectLst/>
                <a:highlight>
                  <a:srgbClr val="E7E9EB"/>
                </a:highlight>
                <a:latin typeface="Courier New" panose="02070309020205020404" pitchFamily="49" charset="0"/>
              </a:rPr>
              <a:t> </a:t>
            </a:r>
            <a:r>
              <a:rPr lang="en-IN" b="0" i="0" dirty="0">
                <a:solidFill>
                  <a:srgbClr val="0000CD"/>
                </a:solidFill>
                <a:effectLst/>
                <a:highlight>
                  <a:srgbClr val="E7E9EB"/>
                </a:highlight>
                <a:latin typeface="Courier New" panose="02070309020205020404" pitchFamily="49" charset="0"/>
              </a:rPr>
              <a:t>range</a:t>
            </a:r>
            <a:r>
              <a:rPr lang="en-IN" b="0" i="0" dirty="0">
                <a:solidFill>
                  <a:srgbClr val="000000"/>
                </a:solidFill>
                <a:effectLst/>
                <a:highlight>
                  <a:srgbClr val="E7E9EB"/>
                </a:highlight>
                <a:latin typeface="Courier New" panose="02070309020205020404" pitchFamily="49" charset="0"/>
              </a:rPr>
              <a:t>(</a:t>
            </a:r>
            <a:r>
              <a:rPr lang="en-IN" b="0" i="0" dirty="0">
                <a:solidFill>
                  <a:srgbClr val="FF0000"/>
                </a:solidFill>
                <a:effectLst/>
                <a:highlight>
                  <a:srgbClr val="E7E9EB"/>
                </a:highlight>
                <a:latin typeface="Courier New" panose="02070309020205020404" pitchFamily="49" charset="0"/>
              </a:rPr>
              <a:t>1</a:t>
            </a:r>
            <a:r>
              <a:rPr lang="en-IN" b="0" i="0" dirty="0">
                <a:solidFill>
                  <a:srgbClr val="000000"/>
                </a:solidFill>
                <a:effectLst/>
                <a:highlight>
                  <a:srgbClr val="E7E9EB"/>
                </a:highlight>
                <a:latin typeface="Courier New" panose="02070309020205020404" pitchFamily="49" charset="0"/>
              </a:rPr>
              <a:t>,</a:t>
            </a:r>
            <a:r>
              <a:rPr lang="en-IN" b="0" i="0" dirty="0">
                <a:solidFill>
                  <a:srgbClr val="FF0000"/>
                </a:solidFill>
                <a:effectLst/>
                <a:highlight>
                  <a:srgbClr val="E7E9EB"/>
                </a:highlight>
                <a:latin typeface="Courier New" panose="02070309020205020404" pitchFamily="49" charset="0"/>
              </a:rPr>
              <a:t>11</a:t>
            </a:r>
            <a:r>
              <a:rPr lang="en-IN" b="0" i="0" dirty="0">
                <a:solidFill>
                  <a:srgbClr val="000000"/>
                </a:solidFill>
                <a:effectLst/>
                <a:highlight>
                  <a:srgbClr val="E7E9EB"/>
                </a:highlight>
                <a:latin typeface="Courier New" panose="02070309020205020404" pitchFamily="49" charset="0"/>
              </a:rPr>
              <a:t>):</a:t>
            </a:r>
            <a:br>
              <a:rPr lang="en-IN" dirty="0"/>
            </a:br>
            <a:r>
              <a:rPr lang="en-IN" b="0" i="0" dirty="0">
                <a:solidFill>
                  <a:srgbClr val="000000"/>
                </a:solidFill>
                <a:effectLst/>
                <a:highlight>
                  <a:srgbClr val="E7E9EB"/>
                </a:highlight>
                <a:latin typeface="Courier New" panose="02070309020205020404" pitchFamily="49" charset="0"/>
              </a:rPr>
              <a:t>    </a:t>
            </a:r>
            <a:r>
              <a:rPr lang="en-IN" b="0" i="0" dirty="0" err="1">
                <a:solidFill>
                  <a:srgbClr val="000000"/>
                </a:solidFill>
                <a:effectLst/>
                <a:highlight>
                  <a:srgbClr val="E7E9EB"/>
                </a:highlight>
                <a:latin typeface="Courier New" panose="02070309020205020404" pitchFamily="49" charset="0"/>
              </a:rPr>
              <a:t>kmeans</a:t>
            </a:r>
            <a:r>
              <a:rPr lang="en-IN" b="0" i="0" dirty="0">
                <a:solidFill>
                  <a:srgbClr val="000000"/>
                </a:solidFill>
                <a:effectLst/>
                <a:highlight>
                  <a:srgbClr val="E7E9EB"/>
                </a:highlight>
                <a:latin typeface="Courier New" panose="02070309020205020404" pitchFamily="49" charset="0"/>
              </a:rPr>
              <a:t> = </a:t>
            </a:r>
            <a:r>
              <a:rPr lang="en-IN" b="0" i="0" dirty="0" err="1">
                <a:solidFill>
                  <a:srgbClr val="000000"/>
                </a:solidFill>
                <a:effectLst/>
                <a:highlight>
                  <a:srgbClr val="E7E9EB"/>
                </a:highlight>
                <a:latin typeface="Courier New" panose="02070309020205020404" pitchFamily="49" charset="0"/>
              </a:rPr>
              <a:t>KMeans</a:t>
            </a:r>
            <a:r>
              <a:rPr lang="en-IN" b="0" i="0" dirty="0">
                <a:solidFill>
                  <a:srgbClr val="000000"/>
                </a:solidFill>
                <a:effectLst/>
                <a:highlight>
                  <a:srgbClr val="E7E9EB"/>
                </a:highlight>
                <a:latin typeface="Courier New" panose="02070309020205020404" pitchFamily="49" charset="0"/>
              </a:rPr>
              <a:t>(</a:t>
            </a:r>
            <a:r>
              <a:rPr lang="en-IN" b="0" i="0" dirty="0" err="1">
                <a:solidFill>
                  <a:srgbClr val="000000"/>
                </a:solidFill>
                <a:effectLst/>
                <a:highlight>
                  <a:srgbClr val="E7E9EB"/>
                </a:highlight>
                <a:latin typeface="Courier New" panose="02070309020205020404" pitchFamily="49" charset="0"/>
              </a:rPr>
              <a:t>n_clusters</a:t>
            </a:r>
            <a:r>
              <a:rPr lang="en-IN" b="0" i="0" dirty="0">
                <a:solidFill>
                  <a:srgbClr val="000000"/>
                </a:solidFill>
                <a:effectLst/>
                <a:highlight>
                  <a:srgbClr val="E7E9EB"/>
                </a:highlight>
                <a:latin typeface="Courier New" panose="02070309020205020404" pitchFamily="49" charset="0"/>
              </a:rPr>
              <a:t>=</a:t>
            </a:r>
            <a:r>
              <a:rPr lang="en-IN" b="0" i="0" dirty="0" err="1">
                <a:solidFill>
                  <a:srgbClr val="000000"/>
                </a:solidFill>
                <a:effectLst/>
                <a:highlight>
                  <a:srgbClr val="E7E9EB"/>
                </a:highlight>
                <a:latin typeface="Courier New" panose="02070309020205020404" pitchFamily="49" charset="0"/>
              </a:rPr>
              <a:t>i</a:t>
            </a:r>
            <a:r>
              <a:rPr lang="en-IN" b="0" i="0" dirty="0">
                <a:solidFill>
                  <a:srgbClr val="000000"/>
                </a:solidFill>
                <a:effectLst/>
                <a:highlight>
                  <a:srgbClr val="E7E9EB"/>
                </a:highlight>
                <a:latin typeface="Courier New" panose="02070309020205020404" pitchFamily="49" charset="0"/>
              </a:rPr>
              <a:t>)</a:t>
            </a:r>
            <a:br>
              <a:rPr lang="en-IN" dirty="0"/>
            </a:br>
            <a:r>
              <a:rPr lang="en-IN" b="0" i="0" dirty="0">
                <a:solidFill>
                  <a:srgbClr val="000000"/>
                </a:solidFill>
                <a:effectLst/>
                <a:highlight>
                  <a:srgbClr val="E7E9EB"/>
                </a:highlight>
                <a:latin typeface="Courier New" panose="02070309020205020404" pitchFamily="49" charset="0"/>
              </a:rPr>
              <a:t>    </a:t>
            </a:r>
            <a:r>
              <a:rPr lang="en-IN" b="0" i="0" dirty="0" err="1">
                <a:solidFill>
                  <a:srgbClr val="000000"/>
                </a:solidFill>
                <a:effectLst/>
                <a:highlight>
                  <a:srgbClr val="E7E9EB"/>
                </a:highlight>
                <a:latin typeface="Courier New" panose="02070309020205020404" pitchFamily="49" charset="0"/>
              </a:rPr>
              <a:t>kmeans.fit</a:t>
            </a:r>
            <a:r>
              <a:rPr lang="en-IN" b="0" i="0" dirty="0">
                <a:solidFill>
                  <a:srgbClr val="000000"/>
                </a:solidFill>
                <a:effectLst/>
                <a:highlight>
                  <a:srgbClr val="E7E9EB"/>
                </a:highlight>
                <a:latin typeface="Courier New" panose="02070309020205020404" pitchFamily="49" charset="0"/>
              </a:rPr>
              <a:t>(data)</a:t>
            </a:r>
            <a:br>
              <a:rPr lang="en-IN" dirty="0"/>
            </a:br>
            <a:r>
              <a:rPr lang="en-IN" b="0" i="0" dirty="0">
                <a:solidFill>
                  <a:srgbClr val="000000"/>
                </a:solidFill>
                <a:effectLst/>
                <a:highlight>
                  <a:srgbClr val="E7E9EB"/>
                </a:highlight>
                <a:latin typeface="Courier New" panose="02070309020205020404" pitchFamily="49" charset="0"/>
              </a:rPr>
              <a:t>    </a:t>
            </a:r>
            <a:r>
              <a:rPr lang="en-IN" b="0" i="0" dirty="0" err="1">
                <a:solidFill>
                  <a:srgbClr val="000000"/>
                </a:solidFill>
                <a:effectLst/>
                <a:highlight>
                  <a:srgbClr val="E7E9EB"/>
                </a:highlight>
                <a:latin typeface="Courier New" panose="02070309020205020404" pitchFamily="49" charset="0"/>
              </a:rPr>
              <a:t>inertias.append</a:t>
            </a:r>
            <a:r>
              <a:rPr lang="en-IN" b="0" i="0" dirty="0">
                <a:solidFill>
                  <a:srgbClr val="000000"/>
                </a:solidFill>
                <a:effectLst/>
                <a:highlight>
                  <a:srgbClr val="E7E9EB"/>
                </a:highlight>
                <a:latin typeface="Courier New" panose="02070309020205020404" pitchFamily="49" charset="0"/>
              </a:rPr>
              <a:t>(</a:t>
            </a:r>
            <a:r>
              <a:rPr lang="en-IN" b="0" i="0" dirty="0" err="1">
                <a:solidFill>
                  <a:srgbClr val="000000"/>
                </a:solidFill>
                <a:effectLst/>
                <a:highlight>
                  <a:srgbClr val="E7E9EB"/>
                </a:highlight>
                <a:latin typeface="Courier New" panose="02070309020205020404" pitchFamily="49" charset="0"/>
              </a:rPr>
              <a:t>kmeans.inertia</a:t>
            </a:r>
            <a:r>
              <a:rPr lang="en-IN" b="0" i="0" dirty="0">
                <a:solidFill>
                  <a:srgbClr val="000000"/>
                </a:solidFill>
                <a:effectLst/>
                <a:highlight>
                  <a:srgbClr val="E7E9EB"/>
                </a:highlight>
                <a:latin typeface="Courier New" panose="02070309020205020404" pitchFamily="49" charset="0"/>
              </a:rPr>
              <a:t>_)</a:t>
            </a:r>
            <a:br>
              <a:rPr lang="en-IN" dirty="0"/>
            </a:br>
            <a:br>
              <a:rPr lang="en-IN" dirty="0"/>
            </a:br>
            <a:r>
              <a:rPr lang="en-IN" b="0" i="0" dirty="0" err="1">
                <a:solidFill>
                  <a:srgbClr val="000000"/>
                </a:solidFill>
                <a:effectLst/>
                <a:highlight>
                  <a:srgbClr val="E7E9EB"/>
                </a:highlight>
                <a:latin typeface="Courier New" panose="02070309020205020404" pitchFamily="49" charset="0"/>
              </a:rPr>
              <a:t>plt.plot</a:t>
            </a:r>
            <a:r>
              <a:rPr lang="en-IN" b="0" i="0" dirty="0">
                <a:solidFill>
                  <a:srgbClr val="000000"/>
                </a:solidFill>
                <a:effectLst/>
                <a:highlight>
                  <a:srgbClr val="E7E9EB"/>
                </a:highlight>
                <a:latin typeface="Courier New" panose="02070309020205020404" pitchFamily="49" charset="0"/>
              </a:rPr>
              <a:t>(</a:t>
            </a:r>
            <a:r>
              <a:rPr lang="en-IN" b="0" i="0" dirty="0">
                <a:solidFill>
                  <a:srgbClr val="0000CD"/>
                </a:solidFill>
                <a:effectLst/>
                <a:highlight>
                  <a:srgbClr val="E7E9EB"/>
                </a:highlight>
                <a:latin typeface="Courier New" panose="02070309020205020404" pitchFamily="49" charset="0"/>
              </a:rPr>
              <a:t>range</a:t>
            </a:r>
            <a:r>
              <a:rPr lang="en-IN" b="0" i="0" dirty="0">
                <a:solidFill>
                  <a:srgbClr val="000000"/>
                </a:solidFill>
                <a:effectLst/>
                <a:highlight>
                  <a:srgbClr val="E7E9EB"/>
                </a:highlight>
                <a:latin typeface="Courier New" panose="02070309020205020404" pitchFamily="49" charset="0"/>
              </a:rPr>
              <a:t>(</a:t>
            </a:r>
            <a:r>
              <a:rPr lang="en-IN" b="0" i="0" dirty="0">
                <a:solidFill>
                  <a:srgbClr val="FF0000"/>
                </a:solidFill>
                <a:effectLst/>
                <a:highlight>
                  <a:srgbClr val="E7E9EB"/>
                </a:highlight>
                <a:latin typeface="Courier New" panose="02070309020205020404" pitchFamily="49" charset="0"/>
              </a:rPr>
              <a:t>1</a:t>
            </a:r>
            <a:r>
              <a:rPr lang="en-IN" b="0" i="0" dirty="0">
                <a:solidFill>
                  <a:srgbClr val="000000"/>
                </a:solidFill>
                <a:effectLst/>
                <a:highlight>
                  <a:srgbClr val="E7E9EB"/>
                </a:highlight>
                <a:latin typeface="Courier New" panose="02070309020205020404" pitchFamily="49" charset="0"/>
              </a:rPr>
              <a:t>,</a:t>
            </a:r>
            <a:r>
              <a:rPr lang="en-IN" b="0" i="0" dirty="0">
                <a:solidFill>
                  <a:srgbClr val="FF0000"/>
                </a:solidFill>
                <a:effectLst/>
                <a:highlight>
                  <a:srgbClr val="E7E9EB"/>
                </a:highlight>
                <a:latin typeface="Courier New" panose="02070309020205020404" pitchFamily="49" charset="0"/>
              </a:rPr>
              <a:t>11</a:t>
            </a:r>
            <a:r>
              <a:rPr lang="en-IN" b="0" i="0" dirty="0">
                <a:solidFill>
                  <a:srgbClr val="000000"/>
                </a:solidFill>
                <a:effectLst/>
                <a:highlight>
                  <a:srgbClr val="E7E9EB"/>
                </a:highlight>
                <a:latin typeface="Courier New" panose="02070309020205020404" pitchFamily="49" charset="0"/>
              </a:rPr>
              <a:t>), inertias, marker=</a:t>
            </a:r>
            <a:r>
              <a:rPr lang="en-IN" b="0" i="0" dirty="0">
                <a:solidFill>
                  <a:srgbClr val="A52A2A"/>
                </a:solidFill>
                <a:effectLst/>
                <a:highlight>
                  <a:srgbClr val="E7E9EB"/>
                </a:highlight>
                <a:latin typeface="Courier New" panose="02070309020205020404" pitchFamily="49" charset="0"/>
              </a:rPr>
              <a:t>'o'</a:t>
            </a:r>
            <a:r>
              <a:rPr lang="en-IN" b="0" i="0" dirty="0">
                <a:solidFill>
                  <a:srgbClr val="000000"/>
                </a:solidFill>
                <a:effectLst/>
                <a:highlight>
                  <a:srgbClr val="E7E9EB"/>
                </a:highlight>
                <a:latin typeface="Courier New" panose="02070309020205020404" pitchFamily="49" charset="0"/>
              </a:rPr>
              <a:t>)</a:t>
            </a:r>
            <a:br>
              <a:rPr lang="en-IN" dirty="0"/>
            </a:br>
            <a:r>
              <a:rPr lang="en-IN" b="0" i="0" dirty="0" err="1">
                <a:solidFill>
                  <a:srgbClr val="000000"/>
                </a:solidFill>
                <a:effectLst/>
                <a:highlight>
                  <a:srgbClr val="E7E9EB"/>
                </a:highlight>
                <a:latin typeface="Courier New" panose="02070309020205020404" pitchFamily="49" charset="0"/>
              </a:rPr>
              <a:t>plt.title</a:t>
            </a:r>
            <a:r>
              <a:rPr lang="en-IN" b="0" i="0" dirty="0">
                <a:solidFill>
                  <a:srgbClr val="000000"/>
                </a:solidFill>
                <a:effectLst/>
                <a:highlight>
                  <a:srgbClr val="E7E9EB"/>
                </a:highlight>
                <a:latin typeface="Courier New" panose="02070309020205020404" pitchFamily="49" charset="0"/>
              </a:rPr>
              <a:t>(</a:t>
            </a:r>
            <a:r>
              <a:rPr lang="en-IN" b="0" i="0" dirty="0">
                <a:solidFill>
                  <a:srgbClr val="A52A2A"/>
                </a:solidFill>
                <a:effectLst/>
                <a:highlight>
                  <a:srgbClr val="E7E9EB"/>
                </a:highlight>
                <a:latin typeface="Courier New" panose="02070309020205020404" pitchFamily="49" charset="0"/>
              </a:rPr>
              <a:t>'Elbow method'</a:t>
            </a:r>
            <a:r>
              <a:rPr lang="en-IN" b="0" i="0" dirty="0">
                <a:solidFill>
                  <a:srgbClr val="000000"/>
                </a:solidFill>
                <a:effectLst/>
                <a:highlight>
                  <a:srgbClr val="E7E9EB"/>
                </a:highlight>
                <a:latin typeface="Courier New" panose="02070309020205020404" pitchFamily="49" charset="0"/>
              </a:rPr>
              <a:t>)</a:t>
            </a:r>
            <a:br>
              <a:rPr lang="en-IN" dirty="0"/>
            </a:br>
            <a:r>
              <a:rPr lang="en-IN" b="0" i="0" dirty="0" err="1">
                <a:solidFill>
                  <a:srgbClr val="000000"/>
                </a:solidFill>
                <a:effectLst/>
                <a:highlight>
                  <a:srgbClr val="E7E9EB"/>
                </a:highlight>
                <a:latin typeface="Courier New" panose="02070309020205020404" pitchFamily="49" charset="0"/>
              </a:rPr>
              <a:t>plt.xlabel</a:t>
            </a:r>
            <a:r>
              <a:rPr lang="en-IN" b="0" i="0" dirty="0">
                <a:solidFill>
                  <a:srgbClr val="000000"/>
                </a:solidFill>
                <a:effectLst/>
                <a:highlight>
                  <a:srgbClr val="E7E9EB"/>
                </a:highlight>
                <a:latin typeface="Courier New" panose="02070309020205020404" pitchFamily="49" charset="0"/>
              </a:rPr>
              <a:t>(</a:t>
            </a:r>
            <a:r>
              <a:rPr lang="en-IN" b="0" i="0" dirty="0">
                <a:solidFill>
                  <a:srgbClr val="A52A2A"/>
                </a:solidFill>
                <a:effectLst/>
                <a:highlight>
                  <a:srgbClr val="E7E9EB"/>
                </a:highlight>
                <a:latin typeface="Courier New" panose="02070309020205020404" pitchFamily="49" charset="0"/>
              </a:rPr>
              <a:t>'Number of clusters'</a:t>
            </a:r>
            <a:r>
              <a:rPr lang="en-IN" b="0" i="0" dirty="0">
                <a:solidFill>
                  <a:srgbClr val="000000"/>
                </a:solidFill>
                <a:effectLst/>
                <a:highlight>
                  <a:srgbClr val="E7E9EB"/>
                </a:highlight>
                <a:latin typeface="Courier New" panose="02070309020205020404" pitchFamily="49" charset="0"/>
              </a:rPr>
              <a:t>)</a:t>
            </a:r>
            <a:br>
              <a:rPr lang="en-IN" dirty="0"/>
            </a:br>
            <a:r>
              <a:rPr lang="en-IN" b="0" i="0" dirty="0" err="1">
                <a:solidFill>
                  <a:srgbClr val="000000"/>
                </a:solidFill>
                <a:effectLst/>
                <a:highlight>
                  <a:srgbClr val="E7E9EB"/>
                </a:highlight>
                <a:latin typeface="Courier New" panose="02070309020205020404" pitchFamily="49" charset="0"/>
              </a:rPr>
              <a:t>plt.ylabel</a:t>
            </a:r>
            <a:r>
              <a:rPr lang="en-IN" b="0" i="0" dirty="0">
                <a:solidFill>
                  <a:srgbClr val="000000"/>
                </a:solidFill>
                <a:effectLst/>
                <a:highlight>
                  <a:srgbClr val="E7E9EB"/>
                </a:highlight>
                <a:latin typeface="Courier New" panose="02070309020205020404" pitchFamily="49" charset="0"/>
              </a:rPr>
              <a:t>(</a:t>
            </a:r>
            <a:r>
              <a:rPr lang="en-IN" b="0" i="0" dirty="0">
                <a:solidFill>
                  <a:srgbClr val="A52A2A"/>
                </a:solidFill>
                <a:effectLst/>
                <a:highlight>
                  <a:srgbClr val="E7E9EB"/>
                </a:highlight>
                <a:latin typeface="Courier New" panose="02070309020205020404" pitchFamily="49" charset="0"/>
              </a:rPr>
              <a:t>'Inertia'</a:t>
            </a:r>
            <a:r>
              <a:rPr lang="en-IN" b="0" i="0" dirty="0">
                <a:solidFill>
                  <a:srgbClr val="000000"/>
                </a:solidFill>
                <a:effectLst/>
                <a:highlight>
                  <a:srgbClr val="E7E9EB"/>
                </a:highlight>
                <a:latin typeface="Courier New" panose="02070309020205020404" pitchFamily="49" charset="0"/>
              </a:rPr>
              <a:t>)</a:t>
            </a:r>
            <a:br>
              <a:rPr lang="en-IN" dirty="0"/>
            </a:br>
            <a:r>
              <a:rPr lang="en-IN" b="0" i="0" dirty="0" err="1">
                <a:solidFill>
                  <a:srgbClr val="000000"/>
                </a:solidFill>
                <a:effectLst/>
                <a:highlight>
                  <a:srgbClr val="E7E9EB"/>
                </a:highlight>
                <a:latin typeface="Courier New" panose="02070309020205020404" pitchFamily="49" charset="0"/>
              </a:rPr>
              <a:t>plt.show</a:t>
            </a:r>
            <a:r>
              <a:rPr lang="en-IN" b="0" i="0" dirty="0">
                <a:solidFill>
                  <a:srgbClr val="000000"/>
                </a:solidFill>
                <a:effectLst/>
                <a:highlight>
                  <a:srgbClr val="E7E9EB"/>
                </a:highlight>
                <a:latin typeface="Courier New" panose="02070309020205020404" pitchFamily="49" charset="0"/>
              </a:rPr>
              <a:t>()</a:t>
            </a:r>
            <a:endParaRPr lang="en-IN" dirty="0"/>
          </a:p>
        </p:txBody>
      </p:sp>
    </p:spTree>
    <p:extLst>
      <p:ext uri="{BB962C8B-B14F-4D97-AF65-F5344CB8AC3E}">
        <p14:creationId xmlns:p14="http://schemas.microsoft.com/office/powerpoint/2010/main" val="2343386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103909"/>
            <a:ext cx="11492681" cy="6660685"/>
          </a:xfrm>
        </p:spPr>
        <p:txBody>
          <a:bodyPr/>
          <a:lstStyle/>
          <a:p>
            <a:r>
              <a:rPr lang="en-IN" b="0" i="0" dirty="0">
                <a:solidFill>
                  <a:srgbClr val="000000"/>
                </a:solidFill>
                <a:effectLst/>
                <a:highlight>
                  <a:srgbClr val="FFFFFF"/>
                </a:highlight>
                <a:latin typeface="Verdana" panose="020B0604030504040204" pitchFamily="34" charset="0"/>
              </a:rPr>
              <a:t>Result:</a:t>
            </a:r>
          </a:p>
          <a:p>
            <a:endParaRPr lang="en-IN" dirty="0">
              <a:solidFill>
                <a:srgbClr val="000000"/>
              </a:solidFill>
              <a:highlight>
                <a:srgbClr val="FFFFFF"/>
              </a:highlight>
              <a:latin typeface="Verdana" panose="020B0604030504040204" pitchFamily="34" charset="0"/>
            </a:endParaRPr>
          </a:p>
          <a:p>
            <a:endParaRPr lang="en-IN" dirty="0"/>
          </a:p>
        </p:txBody>
      </p:sp>
      <p:pic>
        <p:nvPicPr>
          <p:cNvPr id="5122" name="Picture 2">
            <a:extLst>
              <a:ext uri="{FF2B5EF4-FFF2-40B4-BE49-F238E27FC236}">
                <a16:creationId xmlns:a16="http://schemas.microsoft.com/office/drawing/2014/main" id="{056E5DF0-E076-9EF5-C30B-C11655E81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1430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864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BAECD8-8CB9-F797-D23B-896A334329B5}"/>
              </a:ext>
            </a:extLst>
          </p:cNvPr>
          <p:cNvSpPr txBox="1"/>
          <p:nvPr/>
        </p:nvSpPr>
        <p:spPr>
          <a:xfrm>
            <a:off x="301337" y="82218"/>
            <a:ext cx="11367654" cy="923330"/>
          </a:xfrm>
          <a:prstGeom prst="rect">
            <a:avLst/>
          </a:prstGeom>
          <a:noFill/>
        </p:spPr>
        <p:txBody>
          <a:bodyPr wrap="square">
            <a:spAutoFit/>
          </a:bodyPr>
          <a:lstStyle/>
          <a:p>
            <a:r>
              <a:rPr lang="en-US" b="0" i="0" dirty="0">
                <a:solidFill>
                  <a:srgbClr val="000000"/>
                </a:solidFill>
                <a:effectLst/>
                <a:highlight>
                  <a:srgbClr val="FFFFFF"/>
                </a:highlight>
                <a:latin typeface="Verdana" panose="020B0604030504040204" pitchFamily="34" charset="0"/>
              </a:rPr>
              <a:t>We can see that the "elbow" on the graph above (where the </a:t>
            </a:r>
            <a:r>
              <a:rPr lang="en-US" b="0" i="0" dirty="0" err="1">
                <a:solidFill>
                  <a:srgbClr val="000000"/>
                </a:solidFill>
                <a:effectLst/>
                <a:highlight>
                  <a:srgbClr val="FFFFFF"/>
                </a:highlight>
                <a:latin typeface="Verdana" panose="020B0604030504040204" pitchFamily="34" charset="0"/>
              </a:rPr>
              <a:t>interia</a:t>
            </a:r>
            <a:r>
              <a:rPr lang="en-US" b="0" i="0" dirty="0">
                <a:solidFill>
                  <a:srgbClr val="000000"/>
                </a:solidFill>
                <a:effectLst/>
                <a:highlight>
                  <a:srgbClr val="FFFFFF"/>
                </a:highlight>
                <a:latin typeface="Verdana" panose="020B0604030504040204" pitchFamily="34" charset="0"/>
              </a:rPr>
              <a:t> becomes more linear) is at K=2. We can then fit our K-means algorithm one more time and plot the different clusters assigned to the data:</a:t>
            </a:r>
            <a:endParaRPr lang="en-IN" dirty="0"/>
          </a:p>
        </p:txBody>
      </p:sp>
      <p:sp>
        <p:nvSpPr>
          <p:cNvPr id="5" name="TextBox 4">
            <a:extLst>
              <a:ext uri="{FF2B5EF4-FFF2-40B4-BE49-F238E27FC236}">
                <a16:creationId xmlns:a16="http://schemas.microsoft.com/office/drawing/2014/main" id="{76EDC96B-4DF0-287C-A9CD-212CBBBD9D81}"/>
              </a:ext>
            </a:extLst>
          </p:cNvPr>
          <p:cNvSpPr txBox="1"/>
          <p:nvPr/>
        </p:nvSpPr>
        <p:spPr>
          <a:xfrm>
            <a:off x="698789" y="1277173"/>
            <a:ext cx="6094268" cy="1477328"/>
          </a:xfrm>
          <a:prstGeom prst="rect">
            <a:avLst/>
          </a:prstGeom>
          <a:noFill/>
        </p:spPr>
        <p:txBody>
          <a:bodyPr wrap="square">
            <a:spAutoFit/>
          </a:bodyPr>
          <a:lstStyle/>
          <a:p>
            <a:r>
              <a:rPr lang="en-IN" b="0" i="0" dirty="0" err="1">
                <a:solidFill>
                  <a:srgbClr val="000000"/>
                </a:solidFill>
                <a:effectLst/>
                <a:highlight>
                  <a:srgbClr val="E7E9EB"/>
                </a:highlight>
                <a:latin typeface="Courier New" panose="02070309020205020404" pitchFamily="49" charset="0"/>
              </a:rPr>
              <a:t>kmeans</a:t>
            </a:r>
            <a:r>
              <a:rPr lang="en-IN" b="0" i="0" dirty="0">
                <a:solidFill>
                  <a:srgbClr val="000000"/>
                </a:solidFill>
                <a:effectLst/>
                <a:highlight>
                  <a:srgbClr val="E7E9EB"/>
                </a:highlight>
                <a:latin typeface="Courier New" panose="02070309020205020404" pitchFamily="49" charset="0"/>
              </a:rPr>
              <a:t> = </a:t>
            </a:r>
            <a:r>
              <a:rPr lang="en-IN" b="0" i="0" dirty="0" err="1">
                <a:solidFill>
                  <a:srgbClr val="000000"/>
                </a:solidFill>
                <a:effectLst/>
                <a:highlight>
                  <a:srgbClr val="E7E9EB"/>
                </a:highlight>
                <a:latin typeface="Courier New" panose="02070309020205020404" pitchFamily="49" charset="0"/>
              </a:rPr>
              <a:t>KMeans</a:t>
            </a:r>
            <a:r>
              <a:rPr lang="en-IN" b="0" i="0" dirty="0">
                <a:solidFill>
                  <a:srgbClr val="000000"/>
                </a:solidFill>
                <a:effectLst/>
                <a:highlight>
                  <a:srgbClr val="E7E9EB"/>
                </a:highlight>
                <a:latin typeface="Courier New" panose="02070309020205020404" pitchFamily="49" charset="0"/>
              </a:rPr>
              <a:t>(</a:t>
            </a:r>
            <a:r>
              <a:rPr lang="en-IN" b="0" i="0" dirty="0" err="1">
                <a:solidFill>
                  <a:srgbClr val="000000"/>
                </a:solidFill>
                <a:effectLst/>
                <a:highlight>
                  <a:srgbClr val="E7E9EB"/>
                </a:highlight>
                <a:latin typeface="Courier New" panose="02070309020205020404" pitchFamily="49" charset="0"/>
              </a:rPr>
              <a:t>n_clusters</a:t>
            </a:r>
            <a:r>
              <a:rPr lang="en-IN" b="0" i="0" dirty="0">
                <a:solidFill>
                  <a:srgbClr val="000000"/>
                </a:solidFill>
                <a:effectLst/>
                <a:highlight>
                  <a:srgbClr val="E7E9EB"/>
                </a:highlight>
                <a:latin typeface="Courier New" panose="02070309020205020404" pitchFamily="49" charset="0"/>
              </a:rPr>
              <a:t>=</a:t>
            </a:r>
            <a:r>
              <a:rPr lang="en-IN" b="0" i="0" dirty="0">
                <a:solidFill>
                  <a:srgbClr val="FF0000"/>
                </a:solidFill>
                <a:effectLst/>
                <a:highlight>
                  <a:srgbClr val="E7E9EB"/>
                </a:highlight>
                <a:latin typeface="Courier New" panose="02070309020205020404" pitchFamily="49" charset="0"/>
              </a:rPr>
              <a:t>2</a:t>
            </a:r>
            <a:r>
              <a:rPr lang="en-IN" b="0" i="0" dirty="0">
                <a:solidFill>
                  <a:srgbClr val="000000"/>
                </a:solidFill>
                <a:effectLst/>
                <a:highlight>
                  <a:srgbClr val="E7E9EB"/>
                </a:highlight>
                <a:latin typeface="Courier New" panose="02070309020205020404" pitchFamily="49" charset="0"/>
              </a:rPr>
              <a:t>)</a:t>
            </a:r>
            <a:br>
              <a:rPr lang="en-IN" dirty="0"/>
            </a:br>
            <a:r>
              <a:rPr lang="en-IN" b="0" i="0" dirty="0" err="1">
                <a:solidFill>
                  <a:srgbClr val="000000"/>
                </a:solidFill>
                <a:effectLst/>
                <a:highlight>
                  <a:srgbClr val="E7E9EB"/>
                </a:highlight>
                <a:latin typeface="Courier New" panose="02070309020205020404" pitchFamily="49" charset="0"/>
              </a:rPr>
              <a:t>kmeans.fit</a:t>
            </a:r>
            <a:r>
              <a:rPr lang="en-IN" b="0" i="0" dirty="0">
                <a:solidFill>
                  <a:srgbClr val="000000"/>
                </a:solidFill>
                <a:effectLst/>
                <a:highlight>
                  <a:srgbClr val="E7E9EB"/>
                </a:highlight>
                <a:latin typeface="Courier New" panose="02070309020205020404" pitchFamily="49" charset="0"/>
              </a:rPr>
              <a:t>(data)</a:t>
            </a:r>
            <a:br>
              <a:rPr lang="en-IN" dirty="0"/>
            </a:br>
            <a:br>
              <a:rPr lang="en-IN" dirty="0"/>
            </a:br>
            <a:r>
              <a:rPr lang="en-IN" b="0" i="0" dirty="0" err="1">
                <a:solidFill>
                  <a:srgbClr val="000000"/>
                </a:solidFill>
                <a:effectLst/>
                <a:highlight>
                  <a:srgbClr val="E7E9EB"/>
                </a:highlight>
                <a:latin typeface="Courier New" panose="02070309020205020404" pitchFamily="49" charset="0"/>
              </a:rPr>
              <a:t>plt.scatter</a:t>
            </a:r>
            <a:r>
              <a:rPr lang="en-IN" b="0" i="0" dirty="0">
                <a:solidFill>
                  <a:srgbClr val="000000"/>
                </a:solidFill>
                <a:effectLst/>
                <a:highlight>
                  <a:srgbClr val="E7E9EB"/>
                </a:highlight>
                <a:latin typeface="Courier New" panose="02070309020205020404" pitchFamily="49" charset="0"/>
              </a:rPr>
              <a:t>(x, y, c=</a:t>
            </a:r>
            <a:r>
              <a:rPr lang="en-IN" b="0" i="0" dirty="0" err="1">
                <a:solidFill>
                  <a:srgbClr val="000000"/>
                </a:solidFill>
                <a:effectLst/>
                <a:highlight>
                  <a:srgbClr val="E7E9EB"/>
                </a:highlight>
                <a:latin typeface="Courier New" panose="02070309020205020404" pitchFamily="49" charset="0"/>
              </a:rPr>
              <a:t>kmeans.labels</a:t>
            </a:r>
            <a:r>
              <a:rPr lang="en-IN" b="0" i="0" dirty="0">
                <a:solidFill>
                  <a:srgbClr val="000000"/>
                </a:solidFill>
                <a:effectLst/>
                <a:highlight>
                  <a:srgbClr val="E7E9EB"/>
                </a:highlight>
                <a:latin typeface="Courier New" panose="02070309020205020404" pitchFamily="49" charset="0"/>
              </a:rPr>
              <a:t>_)</a:t>
            </a:r>
            <a:br>
              <a:rPr lang="en-IN" dirty="0"/>
            </a:br>
            <a:r>
              <a:rPr lang="en-IN" b="0" i="0" dirty="0" err="1">
                <a:solidFill>
                  <a:srgbClr val="000000"/>
                </a:solidFill>
                <a:effectLst/>
                <a:highlight>
                  <a:srgbClr val="E7E9EB"/>
                </a:highlight>
                <a:latin typeface="Courier New" panose="02070309020205020404" pitchFamily="49" charset="0"/>
              </a:rPr>
              <a:t>plt.show</a:t>
            </a:r>
            <a:r>
              <a:rPr lang="en-IN" b="0" i="0" dirty="0">
                <a:solidFill>
                  <a:srgbClr val="000000"/>
                </a:solidFill>
                <a:effectLst/>
                <a:highlight>
                  <a:srgbClr val="E7E9EB"/>
                </a:highlight>
                <a:latin typeface="Courier New" panose="02070309020205020404" pitchFamily="49" charset="0"/>
              </a:rPr>
              <a:t>()</a:t>
            </a:r>
            <a:endParaRPr lang="en-IN" dirty="0"/>
          </a:p>
        </p:txBody>
      </p:sp>
    </p:spTree>
    <p:extLst>
      <p:ext uri="{BB962C8B-B14F-4D97-AF65-F5344CB8AC3E}">
        <p14:creationId xmlns:p14="http://schemas.microsoft.com/office/powerpoint/2010/main" val="4187754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54322A6-79E2-7845-E35A-F1489F333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143000"/>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AFC99D-5A9C-CA29-44CC-59B9110FACE9}"/>
              </a:ext>
            </a:extLst>
          </p:cNvPr>
          <p:cNvSpPr txBox="1"/>
          <p:nvPr/>
        </p:nvSpPr>
        <p:spPr>
          <a:xfrm>
            <a:off x="958561" y="293315"/>
            <a:ext cx="6094268" cy="369332"/>
          </a:xfrm>
          <a:prstGeom prst="rect">
            <a:avLst/>
          </a:prstGeom>
          <a:noFill/>
        </p:spPr>
        <p:txBody>
          <a:bodyPr wrap="square">
            <a:spAutoFit/>
          </a:bodyPr>
          <a:lstStyle/>
          <a:p>
            <a:r>
              <a:rPr lang="en-IN" b="0" i="0" dirty="0">
                <a:solidFill>
                  <a:srgbClr val="000000"/>
                </a:solidFill>
                <a:effectLst/>
                <a:highlight>
                  <a:srgbClr val="FFFFFF"/>
                </a:highlight>
                <a:latin typeface="Verdana" panose="020B0604030504040204" pitchFamily="34" charset="0"/>
              </a:rPr>
              <a:t>Result:</a:t>
            </a:r>
            <a:endParaRPr lang="en-IN" dirty="0"/>
          </a:p>
        </p:txBody>
      </p:sp>
    </p:spTree>
    <p:extLst>
      <p:ext uri="{BB962C8B-B14F-4D97-AF65-F5344CB8AC3E}">
        <p14:creationId xmlns:p14="http://schemas.microsoft.com/office/powerpoint/2010/main" val="4192904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Means Clustering Algorithm">
            <a:extLst>
              <a:ext uri="{FF2B5EF4-FFF2-40B4-BE49-F238E27FC236}">
                <a16:creationId xmlns:a16="http://schemas.microsoft.com/office/drawing/2014/main" id="{0913CABA-D253-DB46-2537-4AF4AEBDF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151" y="343975"/>
            <a:ext cx="8605802" cy="43412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A81E5C-DBA6-DA19-73F9-47DB40744B0C}"/>
              </a:ext>
            </a:extLst>
          </p:cNvPr>
          <p:cNvSpPr txBox="1"/>
          <p:nvPr/>
        </p:nvSpPr>
        <p:spPr>
          <a:xfrm>
            <a:off x="1704815" y="4956757"/>
            <a:ext cx="8113776" cy="646331"/>
          </a:xfrm>
          <a:prstGeom prst="rect">
            <a:avLst/>
          </a:prstGeom>
          <a:noFill/>
        </p:spPr>
        <p:txBody>
          <a:bodyPr wrap="square">
            <a:spAutoFit/>
          </a:bodyPr>
          <a:lstStyle/>
          <a:p>
            <a:r>
              <a:rPr lang="en-US" b="0" i="0" dirty="0">
                <a:solidFill>
                  <a:srgbClr val="333333"/>
                </a:solidFill>
                <a:effectLst/>
                <a:highlight>
                  <a:srgbClr val="FFFFFF"/>
                </a:highlight>
                <a:latin typeface="inter-regular"/>
              </a:rPr>
              <a:t>The below diagram explains the working of the K-means Clustering Algorithm:</a:t>
            </a:r>
            <a:endParaRPr lang="en-IN" dirty="0"/>
          </a:p>
        </p:txBody>
      </p:sp>
    </p:spTree>
    <p:extLst>
      <p:ext uri="{BB962C8B-B14F-4D97-AF65-F5344CB8AC3E}">
        <p14:creationId xmlns:p14="http://schemas.microsoft.com/office/powerpoint/2010/main" val="3246640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pPr algn="ctr"/>
            <a:br>
              <a:rPr lang="en-IN" b="0" i="0" dirty="0">
                <a:solidFill>
                  <a:srgbClr val="610B38"/>
                </a:solidFill>
                <a:effectLst/>
                <a:highlight>
                  <a:srgbClr val="FFFFFF"/>
                </a:highlight>
                <a:latin typeface="erdana"/>
              </a:rPr>
            </a:br>
            <a:r>
              <a:rPr lang="en-IN" sz="3600" b="1" i="0" dirty="0">
                <a:solidFill>
                  <a:srgbClr val="FF0000"/>
                </a:solidFill>
                <a:effectLst>
                  <a:outerShdw blurRad="38100" dist="38100" dir="2700000" algn="tl">
                    <a:srgbClr val="000000">
                      <a:alpha val="43137"/>
                    </a:srgbClr>
                  </a:outerShdw>
                </a:effectLst>
                <a:highlight>
                  <a:srgbClr val="FFFFFF"/>
                </a:highlight>
              </a:rPr>
              <a:t>Classification of Machine Learning</a:t>
            </a:r>
            <a:br>
              <a:rPr lang="en-IN" b="0" i="0" dirty="0">
                <a:solidFill>
                  <a:srgbClr val="610B38"/>
                </a:solidFill>
                <a:effectLst/>
                <a:highlight>
                  <a:srgbClr val="FFFFFF"/>
                </a:highlight>
                <a:latin typeface="erdana"/>
              </a:rPr>
            </a:br>
            <a:endParaRPr lang="en-IN" dirty="0"/>
          </a:p>
        </p:txBody>
      </p:sp>
      <p:pic>
        <p:nvPicPr>
          <p:cNvPr id="2050" name="Picture 2" descr="Introduction to Machine Learning">
            <a:extLst>
              <a:ext uri="{FF2B5EF4-FFF2-40B4-BE49-F238E27FC236}">
                <a16:creationId xmlns:a16="http://schemas.microsoft.com/office/drawing/2014/main" id="{207E8AD3-2FC1-FDCB-0023-89FB9EDB1C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2706" y="1067287"/>
            <a:ext cx="8099577" cy="544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6716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sz="3600" b="1" dirty="0">
                <a:solidFill>
                  <a:srgbClr val="FF0000"/>
                </a:solidFill>
                <a:effectLst>
                  <a:outerShdw blurRad="38100" dist="38100" dir="2700000" algn="tl">
                    <a:srgbClr val="000000">
                      <a:alpha val="43137"/>
                    </a:srgbClr>
                  </a:outerShdw>
                </a:effectLst>
                <a:latin typeface="+mn-lt"/>
              </a:rPr>
              <a:t>K-means: An Illustration</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12"/>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60</a:t>
            </a:fld>
            <a:endParaRPr lang="en-IN" sz="2800" dirty="0">
              <a:solidFill>
                <a:schemeClr val="accent2">
                  <a:lumMod val="40000"/>
                  <a:lumOff val="60000"/>
                </a:schemeClr>
              </a:solidFill>
            </a:endParaRPr>
          </a:p>
        </p:txBody>
      </p:sp>
      <p:pic>
        <p:nvPicPr>
          <p:cNvPr id="1026" name="Picture 2" descr="k-means clustering and its real use-case">
            <a:extLst>
              <a:ext uri="{FF2B5EF4-FFF2-40B4-BE49-F238E27FC236}">
                <a16:creationId xmlns:a16="http://schemas.microsoft.com/office/drawing/2014/main" id="{82432601-AD9E-B958-1165-0CB6C6F51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269" y="966951"/>
            <a:ext cx="6565462" cy="4924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0081653"/>
      </p:ext>
    </p:extLst>
  </p:cSld>
  <p:clrMapOvr>
    <a:masterClrMapping/>
  </p:clrMapOvr>
  <mc:AlternateContent xmlns:mc="http://schemas.openxmlformats.org/markup-compatibility/2006" xmlns:p14="http://schemas.microsoft.com/office/powerpoint/2010/main">
    <mc:Choice Requires="p14">
      <p:transition spd="slow" p14:dur="2000" advTm="136453"/>
    </mc:Choice>
    <mc:Fallback xmlns="">
      <p:transition spd="slow" advTm="13645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E448-73D3-68AB-9076-B81303051C2A}"/>
              </a:ext>
            </a:extLst>
          </p:cNvPr>
          <p:cNvSpPr>
            <a:spLocks noGrp="1"/>
          </p:cNvSpPr>
          <p:nvPr>
            <p:ph type="title"/>
          </p:nvPr>
        </p:nvSpPr>
        <p:spPr/>
        <p:txBody>
          <a:bodyPr>
            <a:normAutofit/>
          </a:bodyPr>
          <a:lstStyle/>
          <a:p>
            <a:r>
              <a:rPr lang="en-US" sz="3600" b="1" dirty="0">
                <a:solidFill>
                  <a:srgbClr val="FF0000"/>
                </a:solidFill>
                <a:effectLst>
                  <a:outerShdw blurRad="38100" dist="38100" dir="2700000" algn="tl">
                    <a:srgbClr val="000000">
                      <a:alpha val="43137"/>
                    </a:srgbClr>
                  </a:outerShdw>
                </a:effectLst>
                <a:latin typeface="+mn-lt"/>
              </a:rPr>
              <a:t>Initializing K-means.</a:t>
            </a:r>
          </a:p>
        </p:txBody>
      </p:sp>
      <p:sp>
        <p:nvSpPr>
          <p:cNvPr id="3" name="Content Placeholder 2">
            <a:extLst>
              <a:ext uri="{FF2B5EF4-FFF2-40B4-BE49-F238E27FC236}">
                <a16:creationId xmlns:a16="http://schemas.microsoft.com/office/drawing/2014/main" id="{203D3CE7-C24B-9CDB-7BED-FAD7C8202BDC}"/>
              </a:ext>
            </a:extLst>
          </p:cNvPr>
          <p:cNvSpPr>
            <a:spLocks noGrp="1"/>
          </p:cNvSpPr>
          <p:nvPr>
            <p:ph idx="1"/>
          </p:nvPr>
        </p:nvSpPr>
        <p:spPr/>
        <p:txBody>
          <a:bodyPr/>
          <a:lstStyle/>
          <a:p>
            <a:r>
              <a:rPr lang="en-US" dirty="0"/>
              <a:t>Initializing K-means is the initial step of the K-means clustering algorithm, which is an unsupervised machine learning technique used for partitioning data points into K clusters.</a:t>
            </a:r>
          </a:p>
          <a:p>
            <a:endParaRPr lang="en-US" dirty="0"/>
          </a:p>
          <a:p>
            <a:r>
              <a:rPr lang="en-US" dirty="0"/>
              <a:t>The goal of K-means is to minimize the sum of squared distances between data points and their corresponding cluster centers, often referred to as centroids.</a:t>
            </a:r>
          </a:p>
        </p:txBody>
      </p:sp>
    </p:spTree>
    <p:extLst>
      <p:ext uri="{BB962C8B-B14F-4D97-AF65-F5344CB8AC3E}">
        <p14:creationId xmlns:p14="http://schemas.microsoft.com/office/powerpoint/2010/main" val="873379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C2E8-AF98-F130-F612-3F04273A4CF9}"/>
              </a:ext>
            </a:extLst>
          </p:cNvPr>
          <p:cNvSpPr>
            <a:spLocks noGrp="1"/>
          </p:cNvSpPr>
          <p:nvPr>
            <p:ph type="title"/>
          </p:nvPr>
        </p:nvSpPr>
        <p:spPr/>
        <p:txBody>
          <a:bodyPr>
            <a:normAutofit/>
          </a:bodyPr>
          <a:lstStyle/>
          <a:p>
            <a:r>
              <a:rPr lang="en-US" sz="3600" b="1" dirty="0">
                <a:solidFill>
                  <a:srgbClr val="FF0000"/>
                </a:solidFill>
                <a:effectLst>
                  <a:outerShdw blurRad="38100" dist="38100" dir="2700000" algn="tl">
                    <a:srgbClr val="000000">
                      <a:alpha val="43137"/>
                    </a:srgbClr>
                  </a:outerShdw>
                </a:effectLst>
                <a:latin typeface="+mn-lt"/>
              </a:rPr>
              <a:t>General process for initializing K-means</a:t>
            </a:r>
          </a:p>
        </p:txBody>
      </p:sp>
      <p:sp>
        <p:nvSpPr>
          <p:cNvPr id="3" name="Content Placeholder 2">
            <a:extLst>
              <a:ext uri="{FF2B5EF4-FFF2-40B4-BE49-F238E27FC236}">
                <a16:creationId xmlns:a16="http://schemas.microsoft.com/office/drawing/2014/main" id="{8D83979D-F5DC-C67C-8914-A42042C2C2E6}"/>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Choose the number of clusters (K): Decide the number of clusters you want to partition your data into. This is a user-specified parameter and requires domain knowledge or experimentation to determine the optimal value.</a:t>
            </a:r>
          </a:p>
          <a:p>
            <a:pPr marL="514350" indent="-514350">
              <a:buFont typeface="+mj-lt"/>
              <a:buAutoNum type="arabicPeriod"/>
            </a:pPr>
            <a:endParaRPr lang="en-US" dirty="0"/>
          </a:p>
          <a:p>
            <a:pPr marL="514350" indent="-514350">
              <a:buFont typeface="+mj-lt"/>
              <a:buAutoNum type="arabicPeriod"/>
            </a:pPr>
            <a:r>
              <a:rPr lang="en-US" dirty="0"/>
              <a:t>Select initial centroids: Randomly select K data points from your dataset as the initial centroids. These data points will serve as the starting positions for the cluster centers.</a:t>
            </a:r>
          </a:p>
          <a:p>
            <a:pPr marL="514350" indent="-514350">
              <a:buFont typeface="+mj-lt"/>
              <a:buAutoNum type="arabicPeriod"/>
            </a:pPr>
            <a:endParaRPr lang="en-US" dirty="0"/>
          </a:p>
          <a:p>
            <a:pPr marL="514350" indent="-514350">
              <a:buFont typeface="+mj-lt"/>
              <a:buAutoNum type="arabicPeriod"/>
            </a:pPr>
            <a:r>
              <a:rPr lang="en-US" dirty="0"/>
              <a:t>Assign data points to clusters: Calculate the distance between each data point and all the centroids. Assign each data point to the cluster with the nearest centroid. This step forms the initial clustering.</a:t>
            </a:r>
          </a:p>
          <a:p>
            <a:endParaRPr lang="en-US" dirty="0"/>
          </a:p>
        </p:txBody>
      </p:sp>
    </p:spTree>
    <p:extLst>
      <p:ext uri="{BB962C8B-B14F-4D97-AF65-F5344CB8AC3E}">
        <p14:creationId xmlns:p14="http://schemas.microsoft.com/office/powerpoint/2010/main" val="1553573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9A63-051E-866B-1639-02EC67F38919}"/>
              </a:ext>
            </a:extLst>
          </p:cNvPr>
          <p:cNvSpPr>
            <a:spLocks noGrp="1"/>
          </p:cNvSpPr>
          <p:nvPr>
            <p:ph type="title"/>
          </p:nvPr>
        </p:nvSpPr>
        <p:spPr/>
        <p:txBody>
          <a:bodyPr>
            <a:normAutofit/>
          </a:bodyPr>
          <a:lstStyle/>
          <a:p>
            <a:r>
              <a:rPr lang="en-US" sz="3600" b="1" dirty="0">
                <a:solidFill>
                  <a:srgbClr val="FF0000"/>
                </a:solidFill>
                <a:effectLst>
                  <a:outerShdw blurRad="38100" dist="38100" dir="2700000" algn="tl">
                    <a:srgbClr val="000000">
                      <a:alpha val="43137"/>
                    </a:srgbClr>
                  </a:outerShdw>
                </a:effectLst>
                <a:latin typeface="+mn-lt"/>
              </a:rPr>
              <a:t>Cont.	</a:t>
            </a:r>
          </a:p>
        </p:txBody>
      </p:sp>
      <p:sp>
        <p:nvSpPr>
          <p:cNvPr id="3" name="Content Placeholder 2">
            <a:extLst>
              <a:ext uri="{FF2B5EF4-FFF2-40B4-BE49-F238E27FC236}">
                <a16:creationId xmlns:a16="http://schemas.microsoft.com/office/drawing/2014/main" id="{5D7A8AF9-CE4E-8962-1AB8-3DB77C4269F4}"/>
              </a:ext>
            </a:extLst>
          </p:cNvPr>
          <p:cNvSpPr>
            <a:spLocks noGrp="1"/>
          </p:cNvSpPr>
          <p:nvPr>
            <p:ph idx="1"/>
          </p:nvPr>
        </p:nvSpPr>
        <p:spPr/>
        <p:txBody>
          <a:bodyPr>
            <a:normAutofit lnSpcReduction="10000"/>
          </a:bodyPr>
          <a:lstStyle/>
          <a:p>
            <a:pPr marL="0" indent="0">
              <a:buNone/>
            </a:pPr>
            <a:r>
              <a:rPr lang="en-US" dirty="0"/>
              <a:t>4.   Update centroids: Calculate the mean (center) of the data points    within each cluster and move the centroids to these new positions.</a:t>
            </a:r>
          </a:p>
          <a:p>
            <a:pPr marL="514350" indent="-514350">
              <a:buFont typeface="+mj-lt"/>
              <a:buAutoNum type="arabicPeriod"/>
            </a:pPr>
            <a:endParaRPr lang="en-US" dirty="0"/>
          </a:p>
          <a:p>
            <a:pPr marL="0" indent="0">
              <a:buNone/>
            </a:pPr>
            <a:r>
              <a:rPr lang="en-US" dirty="0"/>
              <a:t>5.    Repeat steps 3 and 4: Continue steps 3 and 4 iteratively until convergence or until a specified number of iterations is reached. Convergence happens when the cluster assignments stop changing significantly or when the centroids stop moving substantially.</a:t>
            </a:r>
          </a:p>
          <a:p>
            <a:pPr marL="514350" indent="-514350">
              <a:buFont typeface="+mj-lt"/>
              <a:buAutoNum type="arabicPeriod"/>
            </a:pPr>
            <a:endParaRPr lang="en-US" dirty="0"/>
          </a:p>
          <a:p>
            <a:pPr marL="0" indent="0">
              <a:buNone/>
            </a:pPr>
            <a:r>
              <a:rPr lang="en-US" dirty="0"/>
              <a:t>6.    Final clustering: Once convergence is reached, the algorithm stops, and you have your final clustering result.</a:t>
            </a:r>
          </a:p>
          <a:p>
            <a:endParaRPr lang="en-US" dirty="0"/>
          </a:p>
        </p:txBody>
      </p:sp>
    </p:spTree>
    <p:extLst>
      <p:ext uri="{BB962C8B-B14F-4D97-AF65-F5344CB8AC3E}">
        <p14:creationId xmlns:p14="http://schemas.microsoft.com/office/powerpoint/2010/main" val="2383181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03313F3-C049-9935-76DE-565F9E03B919}"/>
              </a:ext>
            </a:extLst>
          </p:cNvPr>
          <p:cNvSpPr>
            <a:spLocks noGrp="1" noChangeArrowheads="1"/>
          </p:cNvSpPr>
          <p:nvPr>
            <p:ph type="title"/>
          </p:nvPr>
        </p:nvSpPr>
        <p:spPr/>
        <p:txBody>
          <a:bodyPr/>
          <a:lstStyle/>
          <a:p>
            <a:pPr eaLnBrk="1" hangingPunct="1"/>
            <a:r>
              <a:rPr lang="en-US" altLang="en-US" b="1" dirty="0">
                <a:solidFill>
                  <a:srgbClr val="FF0000"/>
                </a:solidFill>
                <a:effectLst>
                  <a:outerShdw blurRad="38100" dist="38100" dir="2700000" algn="tl">
                    <a:srgbClr val="000000">
                      <a:alpha val="43137"/>
                    </a:srgbClr>
                  </a:outerShdw>
                </a:effectLst>
                <a:latin typeface="+mn-lt"/>
              </a:rPr>
              <a:t>What have we learned so far…</a:t>
            </a:r>
          </a:p>
        </p:txBody>
      </p:sp>
      <p:pic>
        <p:nvPicPr>
          <p:cNvPr id="12291" name="Picture 5" descr="K means clustering algorithm">
            <a:extLst>
              <a:ext uri="{FF2B5EF4-FFF2-40B4-BE49-F238E27FC236}">
                <a16:creationId xmlns:a16="http://schemas.microsoft.com/office/drawing/2014/main" id="{57176EBD-3AC1-F9A4-3D24-8A182DE14F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4457700" y="2372519"/>
            <a:ext cx="3276600" cy="3257550"/>
          </a:xfr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a:extLst>
              <a:ext uri="{FF2B5EF4-FFF2-40B4-BE49-F238E27FC236}">
                <a16:creationId xmlns:a16="http://schemas.microsoft.com/office/drawing/2014/main" id="{F815DFAD-8952-9DE5-7156-5C4FEFD99482}"/>
              </a:ext>
            </a:extLst>
          </p:cNvPr>
          <p:cNvSpPr>
            <a:spLocks noChangeArrowheads="1"/>
          </p:cNvSpPr>
          <p:nvPr/>
        </p:nvSpPr>
        <p:spPr bwMode="auto">
          <a:xfrm>
            <a:off x="1676400" y="3438525"/>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endParaRPr lang="en-US" altLang="en-US" sz="2400"/>
          </a:p>
        </p:txBody>
      </p:sp>
      <p:sp>
        <p:nvSpPr>
          <p:cNvPr id="13316" name="Rectangle 10">
            <a:extLst>
              <a:ext uri="{FF2B5EF4-FFF2-40B4-BE49-F238E27FC236}">
                <a16:creationId xmlns:a16="http://schemas.microsoft.com/office/drawing/2014/main" id="{8506538A-98E4-D2CF-EB7B-23630A9E6B6D}"/>
              </a:ext>
            </a:extLst>
          </p:cNvPr>
          <p:cNvSpPr>
            <a:spLocks noGrp="1" noChangeArrowheads="1"/>
          </p:cNvSpPr>
          <p:nvPr>
            <p:ph idx="1"/>
          </p:nvPr>
        </p:nvSpPr>
        <p:spPr/>
        <p:txBody>
          <a:bodyPr>
            <a:normAutofit/>
          </a:bodyPr>
          <a:lstStyle/>
          <a:p>
            <a:pPr algn="just" eaLnBrk="1" hangingPunct="1">
              <a:lnSpc>
                <a:spcPct val="80000"/>
              </a:lnSpc>
            </a:pPr>
            <a:r>
              <a:rPr lang="en-US" altLang="en-US" sz="2600" b="1" u="sng" dirty="0"/>
              <a:t>Step 1:</a:t>
            </a:r>
            <a:r>
              <a:rPr lang="en-US" altLang="en-US" sz="2600" dirty="0"/>
              <a:t> Begin with a decision on the value of k =  number of clusters .</a:t>
            </a:r>
          </a:p>
          <a:p>
            <a:pPr algn="just" eaLnBrk="1" hangingPunct="1">
              <a:lnSpc>
                <a:spcPct val="80000"/>
              </a:lnSpc>
            </a:pPr>
            <a:endParaRPr lang="en-US" altLang="en-US" sz="2600" b="1" u="sng" dirty="0"/>
          </a:p>
          <a:p>
            <a:pPr algn="just" eaLnBrk="1" hangingPunct="1">
              <a:lnSpc>
                <a:spcPct val="80000"/>
              </a:lnSpc>
            </a:pPr>
            <a:r>
              <a:rPr lang="en-US" altLang="en-US" sz="2600" b="1" u="sng" dirty="0"/>
              <a:t>Step 2</a:t>
            </a:r>
            <a:r>
              <a:rPr lang="en-US" altLang="en-US" sz="2600" dirty="0"/>
              <a:t>: Put any initial partition that classifies the data into k  clusters. You may  assign the  training samples randomly, or systematically     as the following: </a:t>
            </a:r>
          </a:p>
          <a:p>
            <a:pPr marL="0" indent="0" algn="just" eaLnBrk="1" hangingPunct="1">
              <a:lnSpc>
                <a:spcPct val="80000"/>
              </a:lnSpc>
              <a:buNone/>
            </a:pPr>
            <a:endParaRPr lang="en-US" altLang="en-US" sz="2600" dirty="0"/>
          </a:p>
          <a:p>
            <a:pPr marL="514350" indent="-514350" algn="just" eaLnBrk="1" hangingPunct="1">
              <a:lnSpc>
                <a:spcPct val="80000"/>
              </a:lnSpc>
              <a:buFont typeface="+mj-lt"/>
              <a:buAutoNum type="arabicPeriod"/>
            </a:pPr>
            <a:r>
              <a:rPr lang="en-US" altLang="en-US" sz="2600" dirty="0"/>
              <a:t>Take the first k training sample as single-element clusters      </a:t>
            </a:r>
          </a:p>
          <a:p>
            <a:pPr marL="514350" indent="-514350" algn="just" eaLnBrk="1" hangingPunct="1">
              <a:lnSpc>
                <a:spcPct val="80000"/>
              </a:lnSpc>
              <a:buFont typeface="+mj-lt"/>
              <a:buAutoNum type="arabicPeriod"/>
            </a:pPr>
            <a:r>
              <a:rPr lang="en-US" altLang="en-US" sz="2600" dirty="0"/>
              <a:t> Assign each of the remaining (N-k) training sample to the cluster with the nearest centroid. After each  assignment, recompute the centroid of the gaining  cluster. </a:t>
            </a:r>
          </a:p>
          <a:p>
            <a:pPr eaLnBrk="1" hangingPunct="1">
              <a:lnSpc>
                <a:spcPct val="80000"/>
              </a:lnSpc>
              <a:buFont typeface="Wingdings" pitchFamily="2" charset="2"/>
              <a:buNone/>
            </a:pPr>
            <a:endParaRPr lang="en-US" altLang="en-US" sz="26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B2013D2A-AE90-6E1E-2A53-CC74A22E6B17}"/>
              </a:ext>
            </a:extLst>
          </p:cNvPr>
          <p:cNvSpPr>
            <a:spLocks noGrp="1" noChangeArrowheads="1"/>
          </p:cNvSpPr>
          <p:nvPr>
            <p:ph idx="1"/>
          </p:nvPr>
        </p:nvSpPr>
        <p:spPr>
          <a:xfrm>
            <a:off x="462455" y="1295401"/>
            <a:ext cx="11361683" cy="4835525"/>
          </a:xfrm>
        </p:spPr>
        <p:txBody>
          <a:bodyPr/>
          <a:lstStyle/>
          <a:p>
            <a:pPr algn="just" eaLnBrk="1" hangingPunct="1"/>
            <a:r>
              <a:rPr lang="en-US" altLang="en-US" sz="2600" b="1" u="sng" dirty="0"/>
              <a:t>Step 3:</a:t>
            </a:r>
            <a:r>
              <a:rPr lang="en-US" altLang="en-US" sz="2600" dirty="0"/>
              <a:t> Take each sample in sequence and compute its </a:t>
            </a:r>
            <a:r>
              <a:rPr lang="en-US" altLang="en-US" sz="2600" dirty="0">
                <a:hlinkClick r:id="rId2"/>
              </a:rPr>
              <a:t>distance</a:t>
            </a:r>
            <a:r>
              <a:rPr lang="en-US" altLang="en-US" sz="2600" dirty="0"/>
              <a:t> from the centroid of  each of the clusters. If a sample is not currently in the cluster with the closest centroid, switch this sample to that cluster and update the centroid of the cluster gaining the new sample and the cluster losing the sample. </a:t>
            </a:r>
          </a:p>
          <a:p>
            <a:pPr algn="just" eaLnBrk="1" hangingPunct="1"/>
            <a:endParaRPr lang="en-US" altLang="en-US" sz="2600" dirty="0"/>
          </a:p>
          <a:p>
            <a:pPr algn="just" eaLnBrk="1" hangingPunct="1"/>
            <a:r>
              <a:rPr lang="en-US" altLang="en-US" sz="2600" b="1" u="sng" dirty="0"/>
              <a:t>Step 4: </a:t>
            </a:r>
            <a:r>
              <a:rPr lang="en-US" altLang="en-US" sz="2600" dirty="0"/>
              <a:t>Repeat step 3 until convergence is achieved, that is until a pass through the training sample causes no new assignments. </a:t>
            </a:r>
          </a:p>
          <a:p>
            <a:pPr algn="just" eaLnBrk="1" hangingPunct="1"/>
            <a:endParaRPr lang="en-US" altLang="en-US" sz="2600" dirty="0"/>
          </a:p>
          <a:p>
            <a:pPr algn="just" eaLnBrk="1" hangingPunct="1">
              <a:buFont typeface="Wingdings" pitchFamily="2" charset="2"/>
              <a:buNone/>
            </a:pPr>
            <a:endParaRPr lang="en-US" altLang="en-US" sz="26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with numbers and a diagram&#10;&#10;Description automatically generated with medium confidence">
            <a:extLst>
              <a:ext uri="{FF2B5EF4-FFF2-40B4-BE49-F238E27FC236}">
                <a16:creationId xmlns:a16="http://schemas.microsoft.com/office/drawing/2014/main" id="{84F27BFB-F7B3-59AE-E029-B5FAA847DC2A}"/>
              </a:ext>
            </a:extLst>
          </p:cNvPr>
          <p:cNvPicPr>
            <a:picLocks noGrp="1" noChangeAspect="1"/>
          </p:cNvPicPr>
          <p:nvPr>
            <p:ph idx="1"/>
          </p:nvPr>
        </p:nvPicPr>
        <p:blipFill rotWithShape="1">
          <a:blip r:embed="rId2"/>
          <a:srcRect t="1639" r="541" b="1169"/>
          <a:stretch/>
        </p:blipFill>
        <p:spPr>
          <a:xfrm>
            <a:off x="536876" y="1380281"/>
            <a:ext cx="11118247" cy="4097438"/>
          </a:xfrm>
        </p:spPr>
      </p:pic>
    </p:spTree>
    <p:extLst>
      <p:ext uri="{BB962C8B-B14F-4D97-AF65-F5344CB8AC3E}">
        <p14:creationId xmlns:p14="http://schemas.microsoft.com/office/powerpoint/2010/main" val="358763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weight scale&#10;&#10;Description automatically generated with medium confidence">
            <a:extLst>
              <a:ext uri="{FF2B5EF4-FFF2-40B4-BE49-F238E27FC236}">
                <a16:creationId xmlns:a16="http://schemas.microsoft.com/office/drawing/2014/main" id="{C0287623-4CB9-53D8-B3B9-26DAD95F8538}"/>
              </a:ext>
            </a:extLst>
          </p:cNvPr>
          <p:cNvPicPr>
            <a:picLocks noGrp="1" noChangeAspect="1"/>
          </p:cNvPicPr>
          <p:nvPr>
            <p:ph idx="1"/>
          </p:nvPr>
        </p:nvPicPr>
        <p:blipFill rotWithShape="1">
          <a:blip r:embed="rId2"/>
          <a:srcRect t="2362" r="872" b="1893"/>
          <a:stretch/>
        </p:blipFill>
        <p:spPr>
          <a:xfrm>
            <a:off x="472127" y="1374493"/>
            <a:ext cx="11247746" cy="4109013"/>
          </a:xfrm>
        </p:spPr>
      </p:pic>
    </p:spTree>
    <p:extLst>
      <p:ext uri="{BB962C8B-B14F-4D97-AF65-F5344CB8AC3E}">
        <p14:creationId xmlns:p14="http://schemas.microsoft.com/office/powerpoint/2010/main" val="3144617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weight scale&#10;&#10;Description automatically generated with medium confidence">
            <a:extLst>
              <a:ext uri="{FF2B5EF4-FFF2-40B4-BE49-F238E27FC236}">
                <a16:creationId xmlns:a16="http://schemas.microsoft.com/office/drawing/2014/main" id="{4B07C9B4-5B63-5890-390C-1CFB2ADB469A}"/>
              </a:ext>
            </a:extLst>
          </p:cNvPr>
          <p:cNvPicPr>
            <a:picLocks noGrp="1" noChangeAspect="1"/>
          </p:cNvPicPr>
          <p:nvPr>
            <p:ph idx="1"/>
          </p:nvPr>
        </p:nvPicPr>
        <p:blipFill rotWithShape="1">
          <a:blip r:embed="rId2"/>
          <a:srcRect t="1138" r="431" b="1251"/>
          <a:stretch/>
        </p:blipFill>
        <p:spPr>
          <a:xfrm>
            <a:off x="530725" y="1380281"/>
            <a:ext cx="11130549" cy="4097437"/>
          </a:xfrm>
        </p:spPr>
      </p:pic>
    </p:spTree>
    <p:extLst>
      <p:ext uri="{BB962C8B-B14F-4D97-AF65-F5344CB8AC3E}">
        <p14:creationId xmlns:p14="http://schemas.microsoft.com/office/powerpoint/2010/main" val="221404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pPr marL="0" indent="0">
              <a:buNone/>
            </a:pPr>
            <a:r>
              <a:rPr lang="en-IN" b="0" i="0" dirty="0">
                <a:solidFill>
                  <a:srgbClr val="610B4B"/>
                </a:solidFill>
                <a:effectLst/>
                <a:highlight>
                  <a:srgbClr val="FFFFFF"/>
                </a:highlight>
              </a:rPr>
              <a:t>1) </a:t>
            </a:r>
            <a:r>
              <a:rPr lang="en-IN" b="1" i="0" dirty="0">
                <a:solidFill>
                  <a:srgbClr val="FF0000"/>
                </a:solidFill>
                <a:effectLst>
                  <a:outerShdw blurRad="38100" dist="38100" dir="2700000" algn="tl">
                    <a:srgbClr val="000000">
                      <a:alpha val="43137"/>
                    </a:srgbClr>
                  </a:outerShdw>
                </a:effectLst>
                <a:highlight>
                  <a:srgbClr val="FFFFFF"/>
                </a:highlight>
              </a:rPr>
              <a:t>Supervised Learning</a:t>
            </a:r>
          </a:p>
          <a:p>
            <a:pPr marL="0" indent="0">
              <a:buNone/>
            </a:pPr>
            <a:r>
              <a:rPr lang="en-US" b="0" i="0" dirty="0">
                <a:solidFill>
                  <a:srgbClr val="333333"/>
                </a:solidFill>
                <a:effectLst/>
                <a:highlight>
                  <a:srgbClr val="FFFFFF"/>
                </a:highlight>
              </a:rPr>
              <a:t>In supervised learning, sample-labeled data are provided to the machine learning system for training, and the system then predicts the output based on the training data.</a:t>
            </a:r>
          </a:p>
          <a:p>
            <a:pPr marL="0" indent="0">
              <a:buNone/>
            </a:pPr>
            <a:endParaRPr lang="en-US" dirty="0">
              <a:solidFill>
                <a:srgbClr val="333333"/>
              </a:solidFill>
              <a:highlight>
                <a:srgbClr val="FFFFFF"/>
              </a:highlight>
            </a:endParaRPr>
          </a:p>
          <a:p>
            <a:pPr marL="0" indent="0">
              <a:buNone/>
            </a:pPr>
            <a:r>
              <a:rPr lang="en-US" b="0" i="0" dirty="0">
                <a:solidFill>
                  <a:srgbClr val="333333"/>
                </a:solidFill>
                <a:effectLst/>
                <a:highlight>
                  <a:srgbClr val="FFFFFF"/>
                </a:highlight>
              </a:rPr>
              <a:t>Supervised learning can be grouped further in two categories of algorithms:</a:t>
            </a:r>
          </a:p>
          <a:p>
            <a:pPr marL="0" indent="0">
              <a:buNone/>
            </a:pPr>
            <a:endParaRPr lang="en-US" dirty="0">
              <a:solidFill>
                <a:srgbClr val="333333"/>
              </a:solidFill>
              <a:highlight>
                <a:srgbClr val="FFFFFF"/>
              </a:highlight>
            </a:endParaRPr>
          </a:p>
          <a:p>
            <a:pPr algn="just">
              <a:buFont typeface="Arial" panose="020B0604020202020204" pitchFamily="34" charset="0"/>
              <a:buChar char="•"/>
            </a:pPr>
            <a:r>
              <a:rPr lang="en-IN" b="1" i="0" dirty="0">
                <a:solidFill>
                  <a:srgbClr val="000000"/>
                </a:solidFill>
                <a:effectLst/>
                <a:highlight>
                  <a:srgbClr val="FFFFFF"/>
                </a:highlight>
              </a:rPr>
              <a:t>Classification</a:t>
            </a:r>
            <a:endParaRPr lang="en-IN" b="0" i="0" dirty="0">
              <a:solidFill>
                <a:srgbClr val="000000"/>
              </a:solidFill>
              <a:effectLst/>
              <a:highlight>
                <a:srgbClr val="FFFFFF"/>
              </a:highlight>
            </a:endParaRPr>
          </a:p>
          <a:p>
            <a:pPr algn="just">
              <a:buFont typeface="Arial" panose="020B0604020202020204" pitchFamily="34" charset="0"/>
              <a:buChar char="•"/>
            </a:pPr>
            <a:r>
              <a:rPr lang="en-IN" b="1" i="0" dirty="0">
                <a:solidFill>
                  <a:srgbClr val="000000"/>
                </a:solidFill>
                <a:effectLst/>
                <a:highlight>
                  <a:srgbClr val="FFFFFF"/>
                </a:highlight>
              </a:rPr>
              <a:t>Regression</a:t>
            </a:r>
            <a:endParaRPr lang="en-IN" b="0" i="0" dirty="0">
              <a:solidFill>
                <a:srgbClr val="000000"/>
              </a:solidFill>
              <a:effectLst/>
              <a:highlight>
                <a:srgbClr val="FFFFFF"/>
              </a:highlight>
            </a:endParaRPr>
          </a:p>
          <a:p>
            <a:pPr marL="0" indent="0">
              <a:buNone/>
            </a:pPr>
            <a:endParaRPr lang="en-IN" dirty="0"/>
          </a:p>
        </p:txBody>
      </p:sp>
    </p:spTree>
    <p:extLst>
      <p:ext uri="{BB962C8B-B14F-4D97-AF65-F5344CB8AC3E}">
        <p14:creationId xmlns:p14="http://schemas.microsoft.com/office/powerpoint/2010/main" val="1002828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2C6E4-51FE-3C5D-ED20-1BF136064E2C}"/>
              </a:ext>
            </a:extLst>
          </p:cNvPr>
          <p:cNvSpPr>
            <a:spLocks noGrp="1"/>
          </p:cNvSpPr>
          <p:nvPr>
            <p:ph type="title"/>
          </p:nvPr>
        </p:nvSpPr>
        <p:spPr>
          <a:xfrm>
            <a:off x="300908" y="1"/>
            <a:ext cx="11448640" cy="678426"/>
          </a:xfrm>
        </p:spPr>
        <p:txBody>
          <a:bodyPr>
            <a:noAutofit/>
          </a:bodyPr>
          <a:lstStyle/>
          <a:p>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br>
              <a:rPr lang="en-IN" sz="2000" b="1" i="0" dirty="0">
                <a:solidFill>
                  <a:srgbClr val="273239"/>
                </a:solidFill>
                <a:effectLst/>
                <a:highlight>
                  <a:srgbClr val="FFFFFF"/>
                </a:highlight>
                <a:latin typeface="Nunito" pitchFamily="2" charset="0"/>
              </a:rPr>
            </a:br>
            <a:r>
              <a:rPr lang="en-IN" sz="2000" b="1" i="0" dirty="0">
                <a:solidFill>
                  <a:srgbClr val="273239"/>
                </a:solidFill>
                <a:effectLst/>
                <a:highlight>
                  <a:srgbClr val="FFFFFF"/>
                </a:highlight>
                <a:latin typeface="Nunito" pitchFamily="2" charset="0"/>
              </a:rPr>
              <a:t>Uses of Clustering</a:t>
            </a:r>
            <a:br>
              <a:rPr lang="en-IN" sz="2000" b="1" i="0" dirty="0">
                <a:solidFill>
                  <a:srgbClr val="273239"/>
                </a:solidFill>
                <a:effectLst/>
                <a:highlight>
                  <a:srgbClr val="FFFFFF"/>
                </a:highlight>
                <a:latin typeface="Nunito" pitchFamily="2" charset="0"/>
              </a:rPr>
            </a:br>
            <a:endParaRPr lang="en-IN" sz="2000" dirty="0"/>
          </a:p>
        </p:txBody>
      </p:sp>
      <p:sp>
        <p:nvSpPr>
          <p:cNvPr id="3" name="Text Placeholder 2">
            <a:extLst>
              <a:ext uri="{FF2B5EF4-FFF2-40B4-BE49-F238E27FC236}">
                <a16:creationId xmlns:a16="http://schemas.microsoft.com/office/drawing/2014/main" id="{CD756AE0-A36C-4FE9-A746-6DE933583D45}"/>
              </a:ext>
            </a:extLst>
          </p:cNvPr>
          <p:cNvSpPr>
            <a:spLocks noGrp="1"/>
          </p:cNvSpPr>
          <p:nvPr>
            <p:ph type="body" idx="1"/>
          </p:nvPr>
        </p:nvSpPr>
        <p:spPr>
          <a:xfrm>
            <a:off x="255639" y="894735"/>
            <a:ext cx="11759380" cy="5748030"/>
          </a:xfrm>
        </p:spPr>
        <p:txBody>
          <a:bodyPr/>
          <a:lstStyle/>
          <a:p>
            <a:pPr algn="l" fontAlgn="base">
              <a:buFont typeface="Arial" panose="020B0604020202020204" pitchFamily="34" charset="0"/>
              <a:buChar char="•"/>
            </a:pPr>
            <a:r>
              <a:rPr lang="en-US" b="0" i="0" u="sng" dirty="0">
                <a:solidFill>
                  <a:srgbClr val="273239"/>
                </a:solidFill>
                <a:effectLst/>
                <a:highlight>
                  <a:srgbClr val="FFFFFF"/>
                </a:highlight>
                <a:latin typeface="Nunito" pitchFamily="2" charset="0"/>
                <a:hlinkClick r:id="rId2"/>
              </a:rPr>
              <a:t>Market Segmentation</a:t>
            </a:r>
            <a:r>
              <a:rPr lang="en-US" b="0" i="0" dirty="0">
                <a:solidFill>
                  <a:srgbClr val="273239"/>
                </a:solidFill>
                <a:effectLst/>
                <a:highlight>
                  <a:srgbClr val="FFFFFF"/>
                </a:highlight>
                <a:latin typeface="Nunito" pitchFamily="2" charset="0"/>
              </a:rPr>
              <a:t> – Businesses use clustering to group their customers and use targeted advertisements to attract more audience.</a:t>
            </a:r>
          </a:p>
          <a:p>
            <a:pPr algn="l" fontAlgn="base">
              <a:buFont typeface="Arial" panose="020B0604020202020204" pitchFamily="34" charset="0"/>
              <a:buChar char="•"/>
            </a:pPr>
            <a:r>
              <a:rPr lang="en-US" b="0" i="0" u="sng" dirty="0">
                <a:solidFill>
                  <a:srgbClr val="273239"/>
                </a:solidFill>
                <a:effectLst/>
                <a:highlight>
                  <a:srgbClr val="FFFFFF"/>
                </a:highlight>
                <a:latin typeface="Nunito" pitchFamily="2" charset="0"/>
                <a:hlinkClick r:id="rId3"/>
              </a:rPr>
              <a:t>Market Basket Analysis</a:t>
            </a:r>
            <a:r>
              <a:rPr lang="en-US" b="0" i="0" dirty="0">
                <a:solidFill>
                  <a:srgbClr val="273239"/>
                </a:solidFill>
                <a:effectLst/>
                <a:highlight>
                  <a:srgbClr val="FFFFFF"/>
                </a:highlight>
                <a:latin typeface="Nunito" pitchFamily="2" charset="0"/>
              </a:rPr>
              <a:t> – Shop owners analyze their sales and figure out which items are majorly bought together by the customers. For example, In USA, according to a study diapers and beers were usually bought together by fathers.</a:t>
            </a:r>
          </a:p>
          <a:p>
            <a:pPr algn="l" fontAlgn="base">
              <a:buFont typeface="Arial" panose="020B0604020202020204" pitchFamily="34" charset="0"/>
              <a:buChar char="•"/>
            </a:pPr>
            <a:r>
              <a:rPr lang="en-US" b="0" i="0" u="sng" dirty="0">
                <a:solidFill>
                  <a:srgbClr val="273239"/>
                </a:solidFill>
                <a:effectLst/>
                <a:highlight>
                  <a:srgbClr val="FFFFFF"/>
                </a:highlight>
                <a:latin typeface="Nunito" pitchFamily="2" charset="0"/>
                <a:hlinkClick r:id="rId4"/>
              </a:rPr>
              <a:t>Social Network Analysis</a:t>
            </a:r>
            <a:r>
              <a:rPr lang="en-US" b="0" i="0" dirty="0">
                <a:solidFill>
                  <a:srgbClr val="273239"/>
                </a:solidFill>
                <a:effectLst/>
                <a:highlight>
                  <a:srgbClr val="FFFFFF"/>
                </a:highlight>
                <a:latin typeface="Nunito" pitchFamily="2" charset="0"/>
              </a:rPr>
              <a:t> – Social media sites use your data to understand your browsing </a:t>
            </a:r>
            <a:r>
              <a:rPr lang="en-US" b="0" i="0" dirty="0" err="1">
                <a:solidFill>
                  <a:srgbClr val="273239"/>
                </a:solidFill>
                <a:effectLst/>
                <a:highlight>
                  <a:srgbClr val="FFFFFF"/>
                </a:highlight>
                <a:latin typeface="Nunito" pitchFamily="2" charset="0"/>
              </a:rPr>
              <a:t>behaviour</a:t>
            </a:r>
            <a:r>
              <a:rPr lang="en-US" b="0" i="0" dirty="0">
                <a:solidFill>
                  <a:srgbClr val="273239"/>
                </a:solidFill>
                <a:effectLst/>
                <a:highlight>
                  <a:srgbClr val="FFFFFF"/>
                </a:highlight>
                <a:latin typeface="Nunito" pitchFamily="2" charset="0"/>
              </a:rPr>
              <a:t> and provide you with targeted friend recommendations or content recommendations.</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Medical Imaging – Doctors use Clustering to find out diseased areas in diagnostic images like X-rays.</a:t>
            </a:r>
          </a:p>
          <a:p>
            <a:pPr algn="l" fontAlgn="base">
              <a:buFont typeface="Arial" panose="020B0604020202020204" pitchFamily="34" charset="0"/>
              <a:buChar char="•"/>
            </a:pPr>
            <a:r>
              <a:rPr lang="en-US" b="0" i="0" u="sng" dirty="0">
                <a:solidFill>
                  <a:srgbClr val="273239"/>
                </a:solidFill>
                <a:effectLst/>
                <a:highlight>
                  <a:srgbClr val="FFFFFF"/>
                </a:highlight>
                <a:latin typeface="Nunito" pitchFamily="2" charset="0"/>
                <a:hlinkClick r:id="rId5"/>
              </a:rPr>
              <a:t>Anomaly Detection</a:t>
            </a:r>
            <a:r>
              <a:rPr lang="en-US" b="0" i="0" dirty="0">
                <a:solidFill>
                  <a:srgbClr val="273239"/>
                </a:solidFill>
                <a:effectLst/>
                <a:highlight>
                  <a:srgbClr val="FFFFFF"/>
                </a:highlight>
                <a:latin typeface="Nunito" pitchFamily="2" charset="0"/>
              </a:rPr>
              <a:t> – To find outliers in a stream of real-time dataset or forecasting fraudulent transactions we can use clustering to identify them.</a:t>
            </a:r>
          </a:p>
          <a:p>
            <a:endParaRPr lang="en-IN" dirty="0"/>
          </a:p>
        </p:txBody>
      </p:sp>
    </p:spTree>
    <p:extLst>
      <p:ext uri="{BB962C8B-B14F-4D97-AF65-F5344CB8AC3E}">
        <p14:creationId xmlns:p14="http://schemas.microsoft.com/office/powerpoint/2010/main" val="860609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756AE0-A36C-4FE9-A746-6DE933583D45}"/>
              </a:ext>
            </a:extLst>
          </p:cNvPr>
          <p:cNvSpPr>
            <a:spLocks noGrp="1"/>
          </p:cNvSpPr>
          <p:nvPr>
            <p:ph type="body" idx="1"/>
          </p:nvPr>
        </p:nvSpPr>
        <p:spPr>
          <a:xfrm>
            <a:off x="255639" y="894735"/>
            <a:ext cx="11759380" cy="5748030"/>
          </a:xfrm>
        </p:spPr>
        <p:txBody>
          <a:bodyPr/>
          <a:lstStyle/>
          <a:p>
            <a:r>
              <a:rPr lang="en-US" b="1" dirty="0">
                <a:solidFill>
                  <a:schemeClr val="tx1"/>
                </a:solidFill>
              </a:rPr>
              <a:t>Hard Clustering</a:t>
            </a:r>
          </a:p>
          <a:p>
            <a:pPr>
              <a:buFont typeface="Arial" panose="020B0604020202020204" pitchFamily="34" charset="0"/>
              <a:buChar char="•"/>
            </a:pPr>
            <a:r>
              <a:rPr lang="en-US" b="1" dirty="0">
                <a:solidFill>
                  <a:schemeClr val="tx1"/>
                </a:solidFill>
              </a:rPr>
              <a:t>Definition</a:t>
            </a:r>
            <a:r>
              <a:rPr lang="en-US" dirty="0">
                <a:solidFill>
                  <a:schemeClr val="tx1"/>
                </a:solidFill>
              </a:rPr>
              <a:t>: In hard clustering, each data point is assigned to one and only one cluster. The assignment is definitive, meaning a data point belongs to a single cluster with certainty.</a:t>
            </a:r>
          </a:p>
          <a:p>
            <a:pPr>
              <a:buFont typeface="Arial" panose="020B0604020202020204" pitchFamily="34" charset="0"/>
              <a:buChar char="•"/>
            </a:pPr>
            <a:r>
              <a:rPr lang="en-US" b="1" dirty="0">
                <a:solidFill>
                  <a:schemeClr val="tx1"/>
                </a:solidFill>
              </a:rPr>
              <a:t>Algorithms</a:t>
            </a:r>
            <a:r>
              <a:rPr lang="en-US" dirty="0">
                <a:solidFill>
                  <a:schemeClr val="tx1"/>
                </a:solidFill>
              </a:rPr>
              <a:t>: Common hard clustering algorithms include K-Means, Hierarchical Clustering (Agglomerative and Divisive), and DBSCAN.</a:t>
            </a:r>
          </a:p>
          <a:p>
            <a:r>
              <a:rPr lang="en-US" b="1" dirty="0">
                <a:solidFill>
                  <a:schemeClr val="tx1"/>
                </a:solidFill>
              </a:rPr>
              <a:t>Limitations</a:t>
            </a:r>
            <a:r>
              <a:rPr lang="en-US" dirty="0">
                <a:solidFill>
                  <a:schemeClr val="tx1"/>
                </a:solidFill>
              </a:rPr>
              <a:t>:</a:t>
            </a:r>
          </a:p>
          <a:p>
            <a:pPr>
              <a:buFont typeface="Arial" panose="020B0604020202020204" pitchFamily="34" charset="0"/>
              <a:buChar char="•"/>
            </a:pPr>
            <a:r>
              <a:rPr lang="en-US" b="1" dirty="0">
                <a:solidFill>
                  <a:schemeClr val="tx1"/>
                </a:solidFill>
              </a:rPr>
              <a:t>Not Flexible</a:t>
            </a:r>
            <a:r>
              <a:rPr lang="en-US" dirty="0">
                <a:solidFill>
                  <a:schemeClr val="tx1"/>
                </a:solidFill>
              </a:rPr>
              <a:t>: It doesn’t handle overlapping clusters well.</a:t>
            </a:r>
          </a:p>
          <a:p>
            <a:pPr>
              <a:buFont typeface="Arial" panose="020B0604020202020204" pitchFamily="34" charset="0"/>
              <a:buChar char="•"/>
            </a:pPr>
            <a:r>
              <a:rPr lang="en-US" b="1" dirty="0">
                <a:solidFill>
                  <a:schemeClr val="tx1"/>
                </a:solidFill>
              </a:rPr>
              <a:t>Sensitivity to Outliers</a:t>
            </a:r>
            <a:r>
              <a:rPr lang="en-US" dirty="0">
                <a:solidFill>
                  <a:schemeClr val="tx1"/>
                </a:solidFill>
              </a:rPr>
              <a:t>: Outliers can significantly affect the clustering results.</a:t>
            </a:r>
          </a:p>
          <a:p>
            <a:endParaRPr lang="en-IN" dirty="0">
              <a:solidFill>
                <a:schemeClr val="tx1"/>
              </a:solidFill>
            </a:endParaRPr>
          </a:p>
        </p:txBody>
      </p:sp>
    </p:spTree>
    <p:extLst>
      <p:ext uri="{BB962C8B-B14F-4D97-AF65-F5344CB8AC3E}">
        <p14:creationId xmlns:p14="http://schemas.microsoft.com/office/powerpoint/2010/main" val="7527292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756AE0-A36C-4FE9-A746-6DE933583D45}"/>
              </a:ext>
            </a:extLst>
          </p:cNvPr>
          <p:cNvSpPr>
            <a:spLocks noGrp="1"/>
          </p:cNvSpPr>
          <p:nvPr>
            <p:ph type="body" idx="1"/>
          </p:nvPr>
        </p:nvSpPr>
        <p:spPr>
          <a:xfrm>
            <a:off x="255639" y="894735"/>
            <a:ext cx="11759380" cy="5748030"/>
          </a:xfrm>
        </p:spPr>
        <p:txBody>
          <a:bodyPr/>
          <a:lstStyle/>
          <a:p>
            <a:r>
              <a:rPr lang="en-US" b="1" dirty="0">
                <a:solidFill>
                  <a:schemeClr val="tx1"/>
                </a:solidFill>
              </a:rPr>
              <a:t>Soft Clustering</a:t>
            </a:r>
          </a:p>
          <a:p>
            <a:pPr>
              <a:buFont typeface="Arial" panose="020B0604020202020204" pitchFamily="34" charset="0"/>
              <a:buChar char="•"/>
            </a:pPr>
            <a:r>
              <a:rPr lang="en-US" b="1" dirty="0">
                <a:solidFill>
                  <a:schemeClr val="tx1"/>
                </a:solidFill>
              </a:rPr>
              <a:t>Definition</a:t>
            </a:r>
            <a:r>
              <a:rPr lang="en-US" dirty="0">
                <a:solidFill>
                  <a:schemeClr val="tx1"/>
                </a:solidFill>
              </a:rPr>
              <a:t>: In soft clustering, data points can belong to multiple clusters with varying degrees of membership. This approach provides a probability or degree of membership for each cluster.</a:t>
            </a:r>
          </a:p>
          <a:p>
            <a:pPr>
              <a:buFont typeface="Arial" panose="020B0604020202020204" pitchFamily="34" charset="0"/>
              <a:buChar char="•"/>
            </a:pPr>
            <a:r>
              <a:rPr lang="en-US" b="1" dirty="0">
                <a:solidFill>
                  <a:schemeClr val="tx1"/>
                </a:solidFill>
              </a:rPr>
              <a:t>Algorithms</a:t>
            </a:r>
            <a:r>
              <a:rPr lang="en-US" dirty="0">
                <a:solidFill>
                  <a:schemeClr val="tx1"/>
                </a:solidFill>
              </a:rPr>
              <a:t>: Fuzzy C-Means (FCM) is a well-known soft clustering algorithm. Other probabilistic models include Gaussian Mixture Models (GMM).</a:t>
            </a:r>
          </a:p>
          <a:p>
            <a:r>
              <a:rPr lang="en-US" b="1" dirty="0">
                <a:solidFill>
                  <a:schemeClr val="tx1"/>
                </a:solidFill>
              </a:rPr>
              <a:t>Applications</a:t>
            </a:r>
            <a:r>
              <a:rPr lang="en-US" dirty="0">
                <a:solidFill>
                  <a:schemeClr val="tx1"/>
                </a:solidFill>
              </a:rPr>
              <a:t>: Suitable for scenarios where clusters may overlap or where data points are not distinctly separable, such as in image segmentation or gene expression data.</a:t>
            </a:r>
            <a:endParaRPr lang="en-IN" dirty="0">
              <a:solidFill>
                <a:schemeClr val="tx1"/>
              </a:solidFill>
            </a:endParaRPr>
          </a:p>
        </p:txBody>
      </p:sp>
    </p:spTree>
    <p:extLst>
      <p:ext uri="{BB962C8B-B14F-4D97-AF65-F5344CB8AC3E}">
        <p14:creationId xmlns:p14="http://schemas.microsoft.com/office/powerpoint/2010/main" val="39205332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EB314-995D-5024-B2AE-F0687D861FB3}"/>
              </a:ext>
            </a:extLst>
          </p:cNvPr>
          <p:cNvSpPr>
            <a:spLocks noGrp="1"/>
          </p:cNvSpPr>
          <p:nvPr>
            <p:ph type="title"/>
          </p:nvPr>
        </p:nvSpPr>
        <p:spPr>
          <a:xfrm>
            <a:off x="1008184" y="174032"/>
            <a:ext cx="10175631" cy="1111843"/>
          </a:xfrm>
        </p:spPr>
        <p:txBody>
          <a:bodyPr anchor="ctr">
            <a:normAutofit/>
          </a:bodyPr>
          <a:lstStyle/>
          <a:p>
            <a:pPr algn="ctr"/>
            <a:r>
              <a:rPr lang="en-US" sz="4000" b="1" dirty="0">
                <a:solidFill>
                  <a:srgbClr val="FF0000"/>
                </a:solidFill>
                <a:effectLst>
                  <a:outerShdw blurRad="38100" dist="38100" dir="2700000" algn="tl">
                    <a:srgbClr val="000000">
                      <a:alpha val="43137"/>
                    </a:srgbClr>
                  </a:outerShdw>
                </a:effectLst>
                <a:latin typeface="+mn-lt"/>
              </a:rPr>
              <a:t>Hard vs Soft Clustering</a:t>
            </a:r>
          </a:p>
        </p:txBody>
      </p:sp>
      <p:pic>
        <p:nvPicPr>
          <p:cNvPr id="36866" name="Picture 2">
            <a:extLst>
              <a:ext uri="{FF2B5EF4-FFF2-40B4-BE49-F238E27FC236}">
                <a16:creationId xmlns:a16="http://schemas.microsoft.com/office/drawing/2014/main" id="{0A767349-A1AB-D76E-3754-49EE93AC03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2" y="1940183"/>
            <a:ext cx="10515595" cy="373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665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530E-FBE3-6E6E-6652-92EB8F71CBD0}"/>
              </a:ext>
            </a:extLst>
          </p:cNvPr>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latin typeface="+mn-lt"/>
              </a:rPr>
              <a:t>Hard Clustering</a:t>
            </a:r>
          </a:p>
        </p:txBody>
      </p:sp>
      <p:sp>
        <p:nvSpPr>
          <p:cNvPr id="3" name="Content Placeholder 2">
            <a:extLst>
              <a:ext uri="{FF2B5EF4-FFF2-40B4-BE49-F238E27FC236}">
                <a16:creationId xmlns:a16="http://schemas.microsoft.com/office/drawing/2014/main" id="{55FDA599-643F-4167-B09D-2C0BC6E5D9F0}"/>
              </a:ext>
            </a:extLst>
          </p:cNvPr>
          <p:cNvSpPr>
            <a:spLocks noGrp="1"/>
          </p:cNvSpPr>
          <p:nvPr>
            <p:ph idx="1"/>
          </p:nvPr>
        </p:nvSpPr>
        <p:spPr/>
        <p:txBody>
          <a:bodyPr/>
          <a:lstStyle/>
          <a:p>
            <a:r>
              <a:rPr lang="en-US" dirty="0"/>
              <a:t>Also known as Exclusive Clustering or Crisp Clustering.</a:t>
            </a:r>
          </a:p>
          <a:p>
            <a:r>
              <a:rPr lang="en-US" dirty="0"/>
              <a:t>Each data point is assigned to exactly one cluster.</a:t>
            </a:r>
          </a:p>
          <a:p>
            <a:r>
              <a:rPr lang="en-US" dirty="0"/>
              <a:t>Results in non-overlapping clusters with clear boundaries.</a:t>
            </a:r>
          </a:p>
          <a:p>
            <a:r>
              <a:rPr lang="en-US" dirty="0"/>
              <a:t>E.g., K-means</a:t>
            </a:r>
          </a:p>
          <a:p>
            <a:endParaRPr lang="en-US" dirty="0"/>
          </a:p>
        </p:txBody>
      </p:sp>
    </p:spTree>
    <p:extLst>
      <p:ext uri="{BB962C8B-B14F-4D97-AF65-F5344CB8AC3E}">
        <p14:creationId xmlns:p14="http://schemas.microsoft.com/office/powerpoint/2010/main" val="1524235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396A46-3129-48E4-5490-1E9A0700E17B}"/>
              </a:ext>
            </a:extLst>
          </p:cNvPr>
          <p:cNvSpPr>
            <a:spLocks noGrp="1"/>
          </p:cNvSpPr>
          <p:nvPr>
            <p:ph idx="1"/>
          </p:nvPr>
        </p:nvSpPr>
        <p:spPr>
          <a:xfrm>
            <a:off x="633845" y="157655"/>
            <a:ext cx="10719955" cy="6502918"/>
          </a:xfrm>
        </p:spPr>
        <p:txBody>
          <a:bodyPr>
            <a:noAutofit/>
          </a:bodyPr>
          <a:lstStyle/>
          <a:p>
            <a:pPr marL="0" indent="0">
              <a:buNone/>
            </a:pPr>
            <a:r>
              <a:rPr lang="en-US" sz="2400" b="1" u="sng" dirty="0">
                <a:solidFill>
                  <a:srgbClr val="FF0000"/>
                </a:solidFill>
                <a:effectLst>
                  <a:outerShdw blurRad="38100" dist="38100" dir="2700000" algn="tl">
                    <a:srgbClr val="000000">
                      <a:alpha val="43137"/>
                    </a:srgbClr>
                  </a:outerShdw>
                </a:effectLst>
              </a:rPr>
              <a:t>Advantages</a:t>
            </a:r>
          </a:p>
          <a:p>
            <a:endParaRPr lang="en-US" sz="1800" dirty="0"/>
          </a:p>
          <a:p>
            <a:r>
              <a:rPr lang="en-US" sz="1800" u="sng" dirty="0"/>
              <a:t>Simplicity and Ease of Implementation</a:t>
            </a:r>
            <a:r>
              <a:rPr lang="en-US" sz="1800" dirty="0"/>
              <a:t>: Hard clustering algorithms are straightforward to understand and implement.</a:t>
            </a:r>
          </a:p>
          <a:p>
            <a:endParaRPr lang="en-US" sz="1800" dirty="0"/>
          </a:p>
          <a:p>
            <a:r>
              <a:rPr lang="en-US" sz="1800" u="sng" dirty="0"/>
              <a:t>Computational Efficiency</a:t>
            </a:r>
            <a:r>
              <a:rPr lang="en-US" sz="1800" dirty="0"/>
              <a:t>: Ideal for handling large datasets efficiently.</a:t>
            </a:r>
          </a:p>
          <a:p>
            <a:endParaRPr lang="en-US" sz="1800" dirty="0"/>
          </a:p>
          <a:p>
            <a:r>
              <a:rPr lang="en-US" sz="1800" u="sng" dirty="0"/>
              <a:t>Clear Cluster Membership</a:t>
            </a:r>
            <a:r>
              <a:rPr lang="en-US" sz="1800" dirty="0"/>
              <a:t>: Each data point unambiguously belongs to a single cluster.</a:t>
            </a:r>
          </a:p>
          <a:p>
            <a:pPr marL="0" indent="0">
              <a:buNone/>
            </a:pPr>
            <a:endParaRPr lang="en-US" sz="1800" b="1" u="sng" dirty="0"/>
          </a:p>
          <a:p>
            <a:pPr marL="0" indent="0">
              <a:buNone/>
            </a:pPr>
            <a:r>
              <a:rPr lang="en-US" sz="1800" b="1" u="sng" dirty="0"/>
              <a:t>Disadvantages</a:t>
            </a:r>
          </a:p>
          <a:p>
            <a:pPr marL="0" indent="0">
              <a:buNone/>
            </a:pPr>
            <a:endParaRPr lang="en-US" sz="1800" b="1" u="sng" dirty="0"/>
          </a:p>
          <a:p>
            <a:r>
              <a:rPr lang="en-US" sz="1800" u="sng" dirty="0"/>
              <a:t>Sensitive to Initial Placement</a:t>
            </a:r>
            <a:r>
              <a:rPr lang="en-US" sz="1800" dirty="0"/>
              <a:t>: Results can vary depending on the initial cluster centroids.</a:t>
            </a:r>
          </a:p>
          <a:p>
            <a:endParaRPr lang="en-US" sz="1800" dirty="0"/>
          </a:p>
          <a:p>
            <a:r>
              <a:rPr lang="en-US" sz="1800" u="sng" dirty="0"/>
              <a:t>Limited Handling of Overlapping Data</a:t>
            </a:r>
            <a:r>
              <a:rPr lang="en-US" sz="1800" dirty="0"/>
              <a:t>: May struggle with complex data structures that have overlapping clusters.</a:t>
            </a:r>
          </a:p>
          <a:p>
            <a:endParaRPr lang="en-US" sz="1800" dirty="0"/>
          </a:p>
          <a:p>
            <a:r>
              <a:rPr lang="en-US" sz="1800" u="sng" dirty="0"/>
              <a:t>Impact of Outliers</a:t>
            </a:r>
            <a:r>
              <a:rPr lang="en-US" sz="1800" dirty="0"/>
              <a:t>: Outliers can significantly affect cluster assignments.</a:t>
            </a:r>
          </a:p>
          <a:p>
            <a:pPr marL="0" indent="0">
              <a:buNone/>
            </a:pPr>
            <a:br>
              <a:rPr lang="en-US" sz="1800" dirty="0"/>
            </a:br>
            <a:endParaRPr lang="en-US" sz="1800" dirty="0"/>
          </a:p>
        </p:txBody>
      </p:sp>
    </p:spTree>
    <p:extLst>
      <p:ext uri="{BB962C8B-B14F-4D97-AF65-F5344CB8AC3E}">
        <p14:creationId xmlns:p14="http://schemas.microsoft.com/office/powerpoint/2010/main" val="4527872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479B7-D9AA-D465-EA9C-7F7B1D6ED004}"/>
              </a:ext>
            </a:extLst>
          </p:cNvPr>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latin typeface="+mn-lt"/>
              </a:rPr>
              <a:t>Soft Clustering</a:t>
            </a:r>
          </a:p>
        </p:txBody>
      </p:sp>
      <p:sp>
        <p:nvSpPr>
          <p:cNvPr id="3" name="Content Placeholder 2">
            <a:extLst>
              <a:ext uri="{FF2B5EF4-FFF2-40B4-BE49-F238E27FC236}">
                <a16:creationId xmlns:a16="http://schemas.microsoft.com/office/drawing/2014/main" id="{2479BC11-0686-21FD-3DE7-8A123A15D124}"/>
              </a:ext>
            </a:extLst>
          </p:cNvPr>
          <p:cNvSpPr>
            <a:spLocks noGrp="1"/>
          </p:cNvSpPr>
          <p:nvPr>
            <p:ph idx="1"/>
          </p:nvPr>
        </p:nvSpPr>
        <p:spPr/>
        <p:txBody>
          <a:bodyPr/>
          <a:lstStyle/>
          <a:p>
            <a:r>
              <a:rPr lang="en-US" dirty="0"/>
              <a:t>Also known as Fuzzy Clustering.</a:t>
            </a:r>
          </a:p>
          <a:p>
            <a:endParaRPr lang="en-US" dirty="0"/>
          </a:p>
          <a:p>
            <a:r>
              <a:rPr lang="en-US" dirty="0"/>
              <a:t>Allows data points to belong to multiple clusters with varying membership degrees.</a:t>
            </a:r>
          </a:p>
          <a:p>
            <a:endParaRPr lang="en-US" dirty="0"/>
          </a:p>
          <a:p>
            <a:r>
              <a:rPr lang="en-US" dirty="0"/>
              <a:t>Provides more flexibility and captures uncertainty in cluster assignments.</a:t>
            </a:r>
          </a:p>
          <a:p>
            <a:endParaRPr lang="en-US" dirty="0"/>
          </a:p>
          <a:p>
            <a:r>
              <a:rPr lang="en-US" dirty="0"/>
              <a:t>E.g., Fuzzy C-means (FCM)</a:t>
            </a:r>
          </a:p>
          <a:p>
            <a:endParaRPr lang="en-US" dirty="0"/>
          </a:p>
        </p:txBody>
      </p:sp>
    </p:spTree>
    <p:extLst>
      <p:ext uri="{BB962C8B-B14F-4D97-AF65-F5344CB8AC3E}">
        <p14:creationId xmlns:p14="http://schemas.microsoft.com/office/powerpoint/2010/main" val="2725969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7DF01-200E-D6A8-733A-E1F26C8905FF}"/>
              </a:ext>
            </a:extLst>
          </p:cNvPr>
          <p:cNvSpPr>
            <a:spLocks noGrp="1"/>
          </p:cNvSpPr>
          <p:nvPr>
            <p:ph idx="1"/>
          </p:nvPr>
        </p:nvSpPr>
        <p:spPr>
          <a:xfrm>
            <a:off x="838200" y="388883"/>
            <a:ext cx="10515600" cy="5788080"/>
          </a:xfrm>
        </p:spPr>
        <p:txBody>
          <a:bodyPr>
            <a:normAutofit fontScale="77500" lnSpcReduction="20000"/>
          </a:bodyPr>
          <a:lstStyle/>
          <a:p>
            <a:pPr marL="0" indent="0">
              <a:buNone/>
            </a:pPr>
            <a:r>
              <a:rPr lang="en-US" sz="3400" b="1" u="sng" dirty="0">
                <a:solidFill>
                  <a:srgbClr val="FF0000"/>
                </a:solidFill>
              </a:rPr>
              <a:t>Advantages</a:t>
            </a:r>
          </a:p>
          <a:p>
            <a:endParaRPr lang="en-US" dirty="0"/>
          </a:p>
          <a:p>
            <a:r>
              <a:rPr lang="en-US" u="sng" dirty="0"/>
              <a:t>Handling Overlapping Data</a:t>
            </a:r>
            <a:r>
              <a:rPr lang="en-US" dirty="0"/>
              <a:t>: Well-suited for datasets with complex or overlapping structures.</a:t>
            </a:r>
          </a:p>
          <a:p>
            <a:endParaRPr lang="en-US" dirty="0"/>
          </a:p>
          <a:p>
            <a:r>
              <a:rPr lang="en-US" u="sng" dirty="0"/>
              <a:t>Robustness to outliers:</a:t>
            </a:r>
            <a:r>
              <a:rPr lang="en-US" dirty="0"/>
              <a:t> The ability of a clustering algorithm to minimize the influence of outliers on the assignment of data points to clusters. (probability distribution over clusters instead of a hard assignment to a single cluster)</a:t>
            </a:r>
          </a:p>
          <a:p>
            <a:endParaRPr lang="en-US" dirty="0"/>
          </a:p>
          <a:p>
            <a:pPr marL="0" indent="0">
              <a:buNone/>
            </a:pPr>
            <a:r>
              <a:rPr lang="en-US" b="1" u="sng" dirty="0"/>
              <a:t>Disadvantages</a:t>
            </a:r>
          </a:p>
          <a:p>
            <a:r>
              <a:rPr lang="en-US" u="sng" dirty="0"/>
              <a:t>Computational Complexity</a:t>
            </a:r>
            <a:r>
              <a:rPr lang="en-US" dirty="0"/>
              <a:t>: Soft clustering methods can be more computationally expensive than their hard clustering counterparts.</a:t>
            </a:r>
          </a:p>
          <a:p>
            <a:endParaRPr lang="en-US" dirty="0"/>
          </a:p>
          <a:p>
            <a:r>
              <a:rPr lang="en-US" u="sng" dirty="0"/>
              <a:t>Determining the Number of Clusters</a:t>
            </a:r>
            <a:r>
              <a:rPr lang="en-US" dirty="0"/>
              <a:t>: Requires the pre-specification of the number of clusters or fuzziness coefficient.</a:t>
            </a:r>
          </a:p>
          <a:p>
            <a:endParaRPr lang="en-US" dirty="0"/>
          </a:p>
          <a:p>
            <a:r>
              <a:rPr lang="en-US" u="sng" dirty="0"/>
              <a:t>Interpretability Challenges</a:t>
            </a:r>
            <a:r>
              <a:rPr lang="en-US" dirty="0"/>
              <a:t>: Fuzzy memberships might be more challenging to interpret.</a:t>
            </a:r>
          </a:p>
          <a:p>
            <a:endParaRPr lang="en-US" dirty="0"/>
          </a:p>
        </p:txBody>
      </p:sp>
    </p:spTree>
    <p:extLst>
      <p:ext uri="{BB962C8B-B14F-4D97-AF65-F5344CB8AC3E}">
        <p14:creationId xmlns:p14="http://schemas.microsoft.com/office/powerpoint/2010/main" val="6704343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DD88-D3C3-09F8-392A-9C5DDCD6F13B}"/>
              </a:ext>
            </a:extLst>
          </p:cNvPr>
          <p:cNvSpPr>
            <a:spLocks noGrp="1"/>
          </p:cNvSpPr>
          <p:nvPr>
            <p:ph type="title"/>
          </p:nvPr>
        </p:nvSpPr>
        <p:spPr/>
        <p:txBody>
          <a:bodyPr>
            <a:normAutofit/>
          </a:bodyPr>
          <a:lstStyle/>
          <a:p>
            <a:r>
              <a:rPr lang="en-US" sz="3600" b="1" dirty="0">
                <a:solidFill>
                  <a:srgbClr val="FF0000"/>
                </a:solidFill>
                <a:effectLst>
                  <a:outerShdw blurRad="38100" dist="38100" dir="2700000" algn="tl">
                    <a:srgbClr val="000000">
                      <a:alpha val="43137"/>
                    </a:srgbClr>
                  </a:outerShdw>
                </a:effectLst>
                <a:latin typeface="+mn-lt"/>
              </a:rPr>
              <a:t>How to Find the Optimal Number of Clusters</a:t>
            </a:r>
          </a:p>
        </p:txBody>
      </p:sp>
      <p:sp>
        <p:nvSpPr>
          <p:cNvPr id="3" name="Content Placeholder 2">
            <a:extLst>
              <a:ext uri="{FF2B5EF4-FFF2-40B4-BE49-F238E27FC236}">
                <a16:creationId xmlns:a16="http://schemas.microsoft.com/office/drawing/2014/main" id="{BD52B587-19E8-A4CC-3045-43A0FDC1740B}"/>
              </a:ext>
            </a:extLst>
          </p:cNvPr>
          <p:cNvSpPr>
            <a:spLocks noGrp="1"/>
          </p:cNvSpPr>
          <p:nvPr>
            <p:ph idx="1"/>
          </p:nvPr>
        </p:nvSpPr>
        <p:spPr/>
        <p:txBody>
          <a:bodyPr>
            <a:normAutofit fontScale="92500" lnSpcReduction="20000"/>
          </a:bodyPr>
          <a:lstStyle/>
          <a:p>
            <a:r>
              <a:rPr lang="en-US" dirty="0"/>
              <a:t>The elbow method is a popular technique used to determine the optimal number of clusters (k) in a clustering algorithm, such as K-means. </a:t>
            </a:r>
          </a:p>
          <a:p>
            <a:endParaRPr lang="en-US" dirty="0"/>
          </a:p>
          <a:p>
            <a:r>
              <a:rPr lang="en-US" dirty="0"/>
              <a:t>It involves plotting the cost (inertia) of clustering as a function of the number of clusters and looking for the "elbow point" in the plot. </a:t>
            </a:r>
          </a:p>
          <a:p>
            <a:endParaRPr lang="en-US" dirty="0"/>
          </a:p>
          <a:p>
            <a:r>
              <a:rPr lang="en-US" dirty="0"/>
              <a:t>The elbow point is the value of k at which the inertia starts to level off or decrease at a slower rate.</a:t>
            </a:r>
          </a:p>
          <a:p>
            <a:pPr marL="0" indent="0">
              <a:buNone/>
            </a:pPr>
            <a:endParaRPr lang="en-US" dirty="0"/>
          </a:p>
          <a:p>
            <a:r>
              <a:rPr lang="en-US" dirty="0"/>
              <a:t> This point indicates that adding more clusters does not significantly improve the clustering quality and suggests the appropriate number of clusters for the data.</a:t>
            </a:r>
          </a:p>
        </p:txBody>
      </p:sp>
    </p:spTree>
    <p:extLst>
      <p:ext uri="{BB962C8B-B14F-4D97-AF65-F5344CB8AC3E}">
        <p14:creationId xmlns:p14="http://schemas.microsoft.com/office/powerpoint/2010/main" val="1179708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67C92-6B5F-ED61-897A-9ADC6EE62656}"/>
              </a:ext>
            </a:extLst>
          </p:cNvPr>
          <p:cNvSpPr>
            <a:spLocks noGrp="1"/>
          </p:cNvSpPr>
          <p:nvPr>
            <p:ph type="title"/>
          </p:nvPr>
        </p:nvSpPr>
        <p:spPr/>
        <p:txBody>
          <a:bodyPr>
            <a:normAutofit/>
          </a:bodyPr>
          <a:lstStyle/>
          <a:p>
            <a:r>
              <a:rPr lang="en-US" sz="4000" b="1" dirty="0">
                <a:solidFill>
                  <a:srgbClr val="FF0000"/>
                </a:solidFill>
                <a:effectLst>
                  <a:outerShdw blurRad="38100" dist="38100" dir="2700000" algn="tl">
                    <a:srgbClr val="000000">
                      <a:alpha val="43137"/>
                    </a:srgbClr>
                  </a:outerShdw>
                </a:effectLst>
                <a:latin typeface="+mn-lt"/>
              </a:rPr>
              <a:t>Cont.</a:t>
            </a:r>
          </a:p>
        </p:txBody>
      </p:sp>
      <p:sp>
        <p:nvSpPr>
          <p:cNvPr id="3" name="Content Placeholder 2">
            <a:extLst>
              <a:ext uri="{FF2B5EF4-FFF2-40B4-BE49-F238E27FC236}">
                <a16:creationId xmlns:a16="http://schemas.microsoft.com/office/drawing/2014/main" id="{B46E495B-414B-910D-6916-417B14455D36}"/>
              </a:ext>
            </a:extLst>
          </p:cNvPr>
          <p:cNvSpPr>
            <a:spLocks noGrp="1"/>
          </p:cNvSpPr>
          <p:nvPr>
            <p:ph idx="1"/>
          </p:nvPr>
        </p:nvSpPr>
        <p:spPr/>
        <p:txBody>
          <a:bodyPr/>
          <a:lstStyle/>
          <a:p>
            <a:r>
              <a:rPr lang="en-US" dirty="0"/>
              <a:t>The elbow method helps us find the optimal number of clusters for our data.</a:t>
            </a:r>
          </a:p>
          <a:p>
            <a:endParaRPr lang="en-US" dirty="0"/>
          </a:p>
          <a:p>
            <a:r>
              <a:rPr lang="en-US" dirty="0"/>
              <a:t>It involves analyzing the inertia (within-cluster sum of squares) as a function of the number of clusters.</a:t>
            </a:r>
          </a:p>
          <a:p>
            <a:endParaRPr lang="en-US" dirty="0"/>
          </a:p>
        </p:txBody>
      </p:sp>
    </p:spTree>
    <p:extLst>
      <p:ext uri="{BB962C8B-B14F-4D97-AF65-F5344CB8AC3E}">
        <p14:creationId xmlns:p14="http://schemas.microsoft.com/office/powerpoint/2010/main" val="1286176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93407"/>
            <a:ext cx="11492682" cy="637766"/>
          </a:xfrm>
        </p:spPr>
        <p:txBody>
          <a:bodyPr>
            <a:normAutofit fontScale="90000"/>
          </a:bodyPr>
          <a:lstStyle/>
          <a:p>
            <a:pPr algn="ctr"/>
            <a:r>
              <a:rPr lang="en-US" b="1" i="0" u="sng" dirty="0">
                <a:solidFill>
                  <a:srgbClr val="FF0000"/>
                </a:solidFill>
                <a:effectLst>
                  <a:outerShdw blurRad="38100" dist="38100" dir="2700000" algn="tl">
                    <a:srgbClr val="000000">
                      <a:alpha val="43137"/>
                    </a:srgbClr>
                  </a:outerShdw>
                </a:effectLst>
                <a:highlight>
                  <a:srgbClr val="FFFFFF"/>
                </a:highlight>
                <a:latin typeface="+mn-lt"/>
              </a:rPr>
              <a:t>Classification</a:t>
            </a:r>
            <a:endParaRPr lang="en-IN" b="1" u="sng" dirty="0">
              <a:solidFill>
                <a:srgbClr val="FF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lstStyle/>
          <a:p>
            <a:endParaRPr lang="en-US" b="0" i="0" dirty="0">
              <a:solidFill>
                <a:srgbClr val="51565E"/>
              </a:solidFill>
              <a:effectLst/>
              <a:highlight>
                <a:srgbClr val="FFFFFF"/>
              </a:highlight>
            </a:endParaRPr>
          </a:p>
          <a:p>
            <a:r>
              <a:rPr lang="en-US" b="0" i="0" dirty="0">
                <a:solidFill>
                  <a:srgbClr val="51565E"/>
                </a:solidFill>
                <a:effectLst/>
                <a:highlight>
                  <a:srgbClr val="FFFFFF"/>
                </a:highlight>
              </a:rPr>
              <a:t>Classification is defined as the process of recognition, understanding, and grouping of objects and ideas into preset categories.</a:t>
            </a:r>
          </a:p>
          <a:p>
            <a:endParaRPr lang="en-US" dirty="0">
              <a:solidFill>
                <a:srgbClr val="51565E"/>
              </a:solidFill>
              <a:highlight>
                <a:srgbClr val="FFFFFF"/>
              </a:highlight>
            </a:endParaRPr>
          </a:p>
          <a:p>
            <a:r>
              <a:rPr lang="en-US" b="0" i="0" dirty="0">
                <a:solidFill>
                  <a:srgbClr val="51565E"/>
                </a:solidFill>
                <a:effectLst/>
                <a:highlight>
                  <a:srgbClr val="FFFFFF"/>
                </a:highlight>
              </a:rPr>
              <a:t>In short, classification is a form of “pattern recognition”</a:t>
            </a:r>
            <a:endParaRPr lang="en-IN" dirty="0"/>
          </a:p>
        </p:txBody>
      </p:sp>
      <p:pic>
        <p:nvPicPr>
          <p:cNvPr id="3074" name="Picture 2" descr="classification">
            <a:extLst>
              <a:ext uri="{FF2B5EF4-FFF2-40B4-BE49-F238E27FC236}">
                <a16:creationId xmlns:a16="http://schemas.microsoft.com/office/drawing/2014/main" id="{1E59898D-8025-69F4-30CB-32E86E714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909" y="3222984"/>
            <a:ext cx="5648325" cy="2162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1A330F-98EA-AF08-BC07-85AE738542EE}"/>
              </a:ext>
            </a:extLst>
          </p:cNvPr>
          <p:cNvSpPr txBox="1"/>
          <p:nvPr/>
        </p:nvSpPr>
        <p:spPr>
          <a:xfrm>
            <a:off x="2622909" y="5705544"/>
            <a:ext cx="6096000" cy="369332"/>
          </a:xfrm>
          <a:prstGeom prst="rect">
            <a:avLst/>
          </a:prstGeom>
          <a:noFill/>
        </p:spPr>
        <p:txBody>
          <a:bodyPr wrap="square">
            <a:spAutoFit/>
          </a:bodyPr>
          <a:lstStyle/>
          <a:p>
            <a:r>
              <a:rPr lang="en-US" b="0" i="0" dirty="0">
                <a:solidFill>
                  <a:srgbClr val="51565E"/>
                </a:solidFill>
                <a:effectLst/>
                <a:highlight>
                  <a:srgbClr val="FFFFFF"/>
                </a:highlight>
                <a:latin typeface="Roboto" panose="02000000000000000000" pitchFamily="2" charset="0"/>
              </a:rPr>
              <a:t> Fig: Classification of vegetables and groceries</a:t>
            </a:r>
            <a:endParaRPr lang="en-IN" dirty="0"/>
          </a:p>
        </p:txBody>
      </p:sp>
    </p:spTree>
    <p:extLst>
      <p:ext uri="{BB962C8B-B14F-4D97-AF65-F5344CB8AC3E}">
        <p14:creationId xmlns:p14="http://schemas.microsoft.com/office/powerpoint/2010/main" val="17735146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5980-244B-A6D5-2F89-27AFA72E4BB5}"/>
              </a:ext>
            </a:extLst>
          </p:cNvPr>
          <p:cNvSpPr>
            <a:spLocks noGrp="1"/>
          </p:cNvSpPr>
          <p:nvPr>
            <p:ph type="title"/>
          </p:nvPr>
        </p:nvSpPr>
        <p:spPr>
          <a:xfrm>
            <a:off x="245805" y="167148"/>
            <a:ext cx="11828208" cy="619433"/>
          </a:xfrm>
        </p:spPr>
        <p:txBody>
          <a:bodyPr>
            <a:noAutofit/>
          </a:bodyPr>
          <a:lstStyle/>
          <a:p>
            <a:br>
              <a:rPr lang="en-IN" sz="2400" b="0" i="0" dirty="0">
                <a:solidFill>
                  <a:srgbClr val="610B4B"/>
                </a:solidFill>
                <a:effectLst/>
                <a:highlight>
                  <a:srgbClr val="FFFFFF"/>
                </a:highlight>
                <a:latin typeface="erdana"/>
              </a:rPr>
            </a:br>
            <a:br>
              <a:rPr lang="en-IN" sz="2400" b="0" i="0" dirty="0">
                <a:solidFill>
                  <a:srgbClr val="610B4B"/>
                </a:solidFill>
                <a:effectLst/>
                <a:highlight>
                  <a:srgbClr val="FFFFFF"/>
                </a:highlight>
                <a:latin typeface="erdana"/>
              </a:rPr>
            </a:br>
            <a:br>
              <a:rPr lang="en-IN" sz="2400" b="0" i="0" dirty="0">
                <a:solidFill>
                  <a:srgbClr val="610B4B"/>
                </a:solidFill>
                <a:effectLst/>
                <a:highlight>
                  <a:srgbClr val="FFFFFF"/>
                </a:highlight>
                <a:latin typeface="erdana"/>
              </a:rPr>
            </a:br>
            <a:br>
              <a:rPr lang="en-IN" sz="2400" b="0" i="0" dirty="0">
                <a:solidFill>
                  <a:srgbClr val="610B4B"/>
                </a:solidFill>
                <a:effectLst/>
                <a:highlight>
                  <a:srgbClr val="FFFFFF"/>
                </a:highlight>
                <a:latin typeface="erdana"/>
              </a:rPr>
            </a:br>
            <a:br>
              <a:rPr lang="en-IN" sz="2400" b="0" i="0" dirty="0">
                <a:solidFill>
                  <a:srgbClr val="610B4B"/>
                </a:solidFill>
                <a:effectLst/>
                <a:highlight>
                  <a:srgbClr val="FFFFFF"/>
                </a:highlight>
                <a:latin typeface="erdana"/>
              </a:rPr>
            </a:br>
            <a:br>
              <a:rPr lang="en-IN" sz="2400" b="0" i="0" dirty="0">
                <a:solidFill>
                  <a:srgbClr val="610B4B"/>
                </a:solidFill>
                <a:effectLst/>
                <a:highlight>
                  <a:srgbClr val="FFFFFF"/>
                </a:highlight>
                <a:latin typeface="erdana"/>
              </a:rPr>
            </a:br>
            <a:br>
              <a:rPr lang="en-IN" sz="2400" b="0" i="0" dirty="0">
                <a:solidFill>
                  <a:srgbClr val="610B4B"/>
                </a:solidFill>
                <a:effectLst/>
                <a:highlight>
                  <a:srgbClr val="FFFFFF"/>
                </a:highlight>
                <a:latin typeface="erdana"/>
              </a:rPr>
            </a:br>
            <a:br>
              <a:rPr lang="en-IN" sz="2400" b="0" i="0" dirty="0">
                <a:solidFill>
                  <a:srgbClr val="610B4B"/>
                </a:solidFill>
                <a:effectLst/>
                <a:highlight>
                  <a:srgbClr val="FFFFFF"/>
                </a:highlight>
                <a:latin typeface="erdana"/>
              </a:rPr>
            </a:br>
            <a:br>
              <a:rPr lang="en-IN" sz="2400" b="0" i="0" dirty="0">
                <a:solidFill>
                  <a:srgbClr val="610B4B"/>
                </a:solidFill>
                <a:effectLst/>
                <a:highlight>
                  <a:srgbClr val="FFFFFF"/>
                </a:highlight>
                <a:latin typeface="erdana"/>
              </a:rPr>
            </a:br>
            <a:br>
              <a:rPr lang="en-IN" sz="2400" b="0" i="0" dirty="0">
                <a:solidFill>
                  <a:srgbClr val="610B4B"/>
                </a:solidFill>
                <a:effectLst/>
                <a:highlight>
                  <a:srgbClr val="FFFFFF"/>
                </a:highlight>
                <a:latin typeface="erdana"/>
              </a:rPr>
            </a:br>
            <a:br>
              <a:rPr lang="en-IN" sz="2400" b="0" i="0" dirty="0">
                <a:solidFill>
                  <a:srgbClr val="610B4B"/>
                </a:solidFill>
                <a:effectLst/>
                <a:highlight>
                  <a:srgbClr val="FFFFFF"/>
                </a:highlight>
                <a:latin typeface="erdana"/>
              </a:rPr>
            </a:br>
            <a:r>
              <a:rPr lang="en-IN" sz="2400" b="0" i="0" dirty="0">
                <a:solidFill>
                  <a:srgbClr val="610B4B"/>
                </a:solidFill>
                <a:effectLst/>
                <a:highlight>
                  <a:srgbClr val="FFFFFF"/>
                </a:highlight>
                <a:latin typeface="erdana"/>
              </a:rPr>
              <a:t>Elbow Method</a:t>
            </a:r>
            <a:br>
              <a:rPr lang="en-IN" sz="2400" b="0" i="0" dirty="0">
                <a:solidFill>
                  <a:srgbClr val="610B4B"/>
                </a:solidFill>
                <a:effectLst/>
                <a:highlight>
                  <a:srgbClr val="FFFFFF"/>
                </a:highlight>
                <a:latin typeface="erdana"/>
              </a:rPr>
            </a:br>
            <a:endParaRPr lang="en-IN" sz="2400" dirty="0"/>
          </a:p>
        </p:txBody>
      </p:sp>
      <p:sp>
        <p:nvSpPr>
          <p:cNvPr id="3" name="Text Placeholder 2">
            <a:extLst>
              <a:ext uri="{FF2B5EF4-FFF2-40B4-BE49-F238E27FC236}">
                <a16:creationId xmlns:a16="http://schemas.microsoft.com/office/drawing/2014/main" id="{3BFCD3B5-8527-BAE9-D03B-A43DC4650423}"/>
              </a:ext>
            </a:extLst>
          </p:cNvPr>
          <p:cNvSpPr>
            <a:spLocks noGrp="1"/>
          </p:cNvSpPr>
          <p:nvPr>
            <p:ph type="body" idx="1"/>
          </p:nvPr>
        </p:nvSpPr>
        <p:spPr>
          <a:xfrm>
            <a:off x="245805" y="1042219"/>
            <a:ext cx="11828207" cy="5648633"/>
          </a:xfrm>
        </p:spPr>
        <p:txBody>
          <a:bodyPr/>
          <a:lstStyle/>
          <a:p>
            <a:r>
              <a:rPr lang="en-US" b="0" i="0" dirty="0">
                <a:solidFill>
                  <a:srgbClr val="273239"/>
                </a:solidFill>
                <a:effectLst/>
                <a:highlight>
                  <a:srgbClr val="FFFFFF"/>
                </a:highlight>
                <a:latin typeface="Nunito" pitchFamily="2" charset="0"/>
              </a:rPr>
              <a:t> </a:t>
            </a:r>
            <a:r>
              <a:rPr lang="en-US" b="1" i="0" dirty="0">
                <a:solidFill>
                  <a:srgbClr val="273239"/>
                </a:solidFill>
                <a:effectLst/>
                <a:highlight>
                  <a:srgbClr val="FFFFFF"/>
                </a:highlight>
                <a:latin typeface="Nunito" pitchFamily="2" charset="0"/>
              </a:rPr>
              <a:t> Elbow Method </a:t>
            </a:r>
            <a:r>
              <a:rPr lang="en-US" b="0" i="0" dirty="0">
                <a:solidFill>
                  <a:srgbClr val="273239"/>
                </a:solidFill>
                <a:effectLst/>
                <a:highlight>
                  <a:srgbClr val="FFFFFF"/>
                </a:highlight>
                <a:latin typeface="Nunito" pitchFamily="2" charset="0"/>
              </a:rPr>
              <a:t>is a technique that we use to determine the number of centroids(k) to use in a k-means clustering algorithm.  </a:t>
            </a:r>
          </a:p>
          <a:p>
            <a:endParaRPr lang="en-US" dirty="0">
              <a:solidFill>
                <a:srgbClr val="273239"/>
              </a:solidFill>
              <a:highlight>
                <a:srgbClr val="FFFFFF"/>
              </a:highlight>
              <a:latin typeface="Nunito" pitchFamily="2" charset="0"/>
            </a:endParaRPr>
          </a:p>
          <a:p>
            <a:endParaRPr lang="en-US" b="0" i="0" dirty="0">
              <a:solidFill>
                <a:srgbClr val="273239"/>
              </a:solidFill>
              <a:effectLst/>
              <a:highlight>
                <a:srgbClr val="FFFFFF"/>
              </a:highlight>
              <a:latin typeface="Nunito" pitchFamily="2" charset="0"/>
            </a:endParaRPr>
          </a:p>
          <a:p>
            <a:r>
              <a:rPr lang="en-US" b="0" i="0" dirty="0">
                <a:solidFill>
                  <a:srgbClr val="273239"/>
                </a:solidFill>
                <a:effectLst/>
                <a:highlight>
                  <a:srgbClr val="FFFFFF"/>
                </a:highlight>
                <a:latin typeface="Nunito" pitchFamily="2" charset="0"/>
              </a:rPr>
              <a:t>In this method to determine the k-value we continuously iterate for k=1 to k=n (Here n is the </a:t>
            </a:r>
            <a:r>
              <a:rPr lang="en-US" b="0" i="0" u="sng" dirty="0">
                <a:effectLst/>
                <a:highlight>
                  <a:srgbClr val="FFFFFF"/>
                </a:highlight>
                <a:latin typeface="Nunito" pitchFamily="2" charset="0"/>
                <a:hlinkClick r:id="rId2"/>
              </a:rPr>
              <a:t>hyperparameter</a:t>
            </a:r>
            <a:r>
              <a:rPr lang="en-US" b="0" i="0" dirty="0">
                <a:solidFill>
                  <a:srgbClr val="273239"/>
                </a:solidFill>
                <a:effectLst/>
                <a:highlight>
                  <a:srgbClr val="FFFFFF"/>
                </a:highlight>
                <a:latin typeface="Nunito" pitchFamily="2" charset="0"/>
              </a:rPr>
              <a:t> that we choose as per our requirement). </a:t>
            </a:r>
          </a:p>
          <a:p>
            <a:endParaRPr lang="en-US" dirty="0">
              <a:solidFill>
                <a:srgbClr val="273239"/>
              </a:solidFill>
              <a:highlight>
                <a:srgbClr val="FFFFFF"/>
              </a:highlight>
              <a:latin typeface="Nunito" pitchFamily="2" charset="0"/>
            </a:endParaRPr>
          </a:p>
          <a:p>
            <a:r>
              <a:rPr lang="en-US" b="0" i="0" dirty="0">
                <a:solidFill>
                  <a:srgbClr val="273239"/>
                </a:solidFill>
                <a:effectLst/>
                <a:highlight>
                  <a:srgbClr val="FFFFFF"/>
                </a:highlight>
                <a:latin typeface="Nunito" pitchFamily="2" charset="0"/>
              </a:rPr>
              <a:t>For every value of k, we calculate the within-cluster sum of squares (WCSS) value.</a:t>
            </a:r>
          </a:p>
          <a:p>
            <a:endParaRPr lang="en-US" dirty="0">
              <a:solidFill>
                <a:srgbClr val="273239"/>
              </a:solidFill>
              <a:highlight>
                <a:srgbClr val="FFFFFF"/>
              </a:highlight>
              <a:latin typeface="Nunito" pitchFamily="2" charset="0"/>
            </a:endParaRPr>
          </a:p>
          <a:p>
            <a:endParaRPr lang="en-US" dirty="0">
              <a:solidFill>
                <a:srgbClr val="273239"/>
              </a:solidFill>
              <a:highlight>
                <a:srgbClr val="FFFFFF"/>
              </a:highlight>
              <a:latin typeface="Nunito" pitchFamily="2" charset="0"/>
            </a:endParaRPr>
          </a:p>
          <a:p>
            <a:r>
              <a:rPr lang="en-US" dirty="0">
                <a:solidFill>
                  <a:srgbClr val="273239"/>
                </a:solidFill>
                <a:highlight>
                  <a:srgbClr val="FFFFFF"/>
                </a:highlight>
                <a:latin typeface="Nunito" pitchFamily="2" charset="0"/>
              </a:rPr>
              <a:t>Note: </a:t>
            </a:r>
            <a:endParaRPr lang="en-IN" dirty="0"/>
          </a:p>
        </p:txBody>
      </p:sp>
      <p:sp>
        <p:nvSpPr>
          <p:cNvPr id="4" name="Rectangle 1">
            <a:extLst>
              <a:ext uri="{FF2B5EF4-FFF2-40B4-BE49-F238E27FC236}">
                <a16:creationId xmlns:a16="http://schemas.microsoft.com/office/drawing/2014/main" id="{985F0639-98B1-DDBA-0227-1801C4352B67}"/>
              </a:ext>
            </a:extLst>
          </p:cNvPr>
          <p:cNvSpPr>
            <a:spLocks noChangeArrowheads="1"/>
          </p:cNvSpPr>
          <p:nvPr/>
        </p:nvSpPr>
        <p:spPr bwMode="auto">
          <a:xfrm>
            <a:off x="1111046" y="5815781"/>
            <a:ext cx="10481187" cy="67965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WCSS - It is defined as the sum of square distances between the centroids and each point.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1805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5980-244B-A6D5-2F89-27AFA72E4BB5}"/>
              </a:ext>
            </a:extLst>
          </p:cNvPr>
          <p:cNvSpPr>
            <a:spLocks noGrp="1"/>
          </p:cNvSpPr>
          <p:nvPr>
            <p:ph type="title"/>
          </p:nvPr>
        </p:nvSpPr>
        <p:spPr>
          <a:xfrm>
            <a:off x="0" y="-216310"/>
            <a:ext cx="12074013" cy="1002891"/>
          </a:xfrm>
        </p:spPr>
        <p:txBody>
          <a:bodyPr>
            <a:noAutofit/>
          </a:bodyPr>
          <a:lstStyle/>
          <a:p>
            <a:br>
              <a:rPr lang="en-US" sz="1800" b="1" i="0" dirty="0">
                <a:solidFill>
                  <a:srgbClr val="273239"/>
                </a:solidFill>
                <a:effectLst/>
                <a:highlight>
                  <a:srgbClr val="FFFFFF"/>
                </a:highlight>
                <a:latin typeface="Nunito" pitchFamily="2" charset="0"/>
              </a:rPr>
            </a:br>
            <a:br>
              <a:rPr lang="en-US" sz="1800" b="1" i="0" dirty="0">
                <a:solidFill>
                  <a:srgbClr val="273239"/>
                </a:solidFill>
                <a:effectLst/>
                <a:highlight>
                  <a:srgbClr val="FFFFFF"/>
                </a:highlight>
                <a:latin typeface="Nunito" pitchFamily="2" charset="0"/>
              </a:rPr>
            </a:br>
            <a:br>
              <a:rPr lang="en-US" sz="1800" b="1" i="0" dirty="0">
                <a:solidFill>
                  <a:srgbClr val="273239"/>
                </a:solidFill>
                <a:effectLst/>
                <a:highlight>
                  <a:srgbClr val="FFFFFF"/>
                </a:highlight>
                <a:latin typeface="Nunito" pitchFamily="2" charset="0"/>
              </a:rPr>
            </a:br>
            <a:br>
              <a:rPr lang="en-US" sz="1800" b="1" i="0" dirty="0">
                <a:solidFill>
                  <a:srgbClr val="273239"/>
                </a:solidFill>
                <a:effectLst/>
                <a:highlight>
                  <a:srgbClr val="FFFFFF"/>
                </a:highlight>
                <a:latin typeface="Nunito" pitchFamily="2" charset="0"/>
              </a:rPr>
            </a:br>
            <a:br>
              <a:rPr lang="en-US" sz="1800" b="1" i="0" dirty="0">
                <a:solidFill>
                  <a:srgbClr val="273239"/>
                </a:solidFill>
                <a:effectLst/>
                <a:highlight>
                  <a:srgbClr val="FFFFFF"/>
                </a:highlight>
                <a:latin typeface="Nunito" pitchFamily="2" charset="0"/>
              </a:rPr>
            </a:br>
            <a:br>
              <a:rPr lang="en-US" sz="1800" b="1" i="0" dirty="0">
                <a:solidFill>
                  <a:srgbClr val="273239"/>
                </a:solidFill>
                <a:effectLst/>
                <a:highlight>
                  <a:srgbClr val="FFFFFF"/>
                </a:highlight>
                <a:latin typeface="Nunito" pitchFamily="2" charset="0"/>
              </a:rPr>
            </a:br>
            <a:r>
              <a:rPr lang="en-US" sz="1800" b="1" i="0" dirty="0">
                <a:solidFill>
                  <a:srgbClr val="273239"/>
                </a:solidFill>
                <a:effectLst/>
                <a:highlight>
                  <a:srgbClr val="FFFFFF"/>
                </a:highlight>
                <a:latin typeface="Nunito" pitchFamily="2" charset="0"/>
              </a:rPr>
              <a:t>Implementation of the Elbow Method </a:t>
            </a:r>
            <a:r>
              <a:rPr lang="en-US" sz="1800" b="1" i="0" dirty="0" err="1">
                <a:solidFill>
                  <a:srgbClr val="273239"/>
                </a:solidFill>
                <a:effectLst/>
                <a:highlight>
                  <a:srgbClr val="FFFFFF"/>
                </a:highlight>
                <a:latin typeface="Nunito" pitchFamily="2" charset="0"/>
              </a:rPr>
              <a:t>Usking</a:t>
            </a:r>
            <a:r>
              <a:rPr lang="en-US" sz="1800" b="1" i="0" dirty="0">
                <a:solidFill>
                  <a:srgbClr val="273239"/>
                </a:solidFill>
                <a:effectLst/>
                <a:highlight>
                  <a:srgbClr val="FFFFFF"/>
                </a:highlight>
                <a:latin typeface="Nunito" pitchFamily="2" charset="0"/>
              </a:rPr>
              <a:t> </a:t>
            </a:r>
            <a:r>
              <a:rPr lang="en-US" sz="1800" b="1" i="0" dirty="0" err="1">
                <a:solidFill>
                  <a:srgbClr val="273239"/>
                </a:solidFill>
                <a:effectLst/>
                <a:highlight>
                  <a:srgbClr val="FFFFFF"/>
                </a:highlight>
                <a:latin typeface="Nunito" pitchFamily="2" charset="0"/>
              </a:rPr>
              <a:t>Sklearn</a:t>
            </a:r>
            <a:r>
              <a:rPr lang="en-US" sz="1800" b="1" i="0" dirty="0">
                <a:solidFill>
                  <a:srgbClr val="273239"/>
                </a:solidFill>
                <a:effectLst/>
                <a:highlight>
                  <a:srgbClr val="FFFFFF"/>
                </a:highlight>
                <a:latin typeface="Nunito" pitchFamily="2" charset="0"/>
              </a:rPr>
              <a:t> in Python</a:t>
            </a:r>
            <a:br>
              <a:rPr lang="en-US" sz="1800" b="1" i="0" dirty="0">
                <a:solidFill>
                  <a:srgbClr val="273239"/>
                </a:solidFill>
                <a:effectLst/>
                <a:highlight>
                  <a:srgbClr val="FFFFFF"/>
                </a:highlight>
                <a:latin typeface="Nunito" pitchFamily="2" charset="0"/>
              </a:rPr>
            </a:br>
            <a:endParaRPr lang="en-IN" dirty="0"/>
          </a:p>
        </p:txBody>
      </p:sp>
      <p:sp>
        <p:nvSpPr>
          <p:cNvPr id="3" name="Text Placeholder 2">
            <a:extLst>
              <a:ext uri="{FF2B5EF4-FFF2-40B4-BE49-F238E27FC236}">
                <a16:creationId xmlns:a16="http://schemas.microsoft.com/office/drawing/2014/main" id="{3BFCD3B5-8527-BAE9-D03B-A43DC4650423}"/>
              </a:ext>
            </a:extLst>
          </p:cNvPr>
          <p:cNvSpPr>
            <a:spLocks noGrp="1"/>
          </p:cNvSpPr>
          <p:nvPr>
            <p:ph type="body" idx="1"/>
          </p:nvPr>
        </p:nvSpPr>
        <p:spPr>
          <a:xfrm>
            <a:off x="245805" y="1042219"/>
            <a:ext cx="11828207" cy="5648633"/>
          </a:xfrm>
        </p:spPr>
        <p:txBody>
          <a:bodyPr/>
          <a:lstStyle/>
          <a:p>
            <a:r>
              <a:rPr lang="en-US" b="0" i="0" dirty="0">
                <a:solidFill>
                  <a:srgbClr val="273239"/>
                </a:solidFill>
                <a:effectLst/>
                <a:highlight>
                  <a:srgbClr val="FFFFFF"/>
                </a:highlight>
                <a:latin typeface="Nunito" pitchFamily="2" charset="0"/>
              </a:rPr>
              <a:t>We will see how to implement the elbow method in 4 steps. </a:t>
            </a:r>
          </a:p>
          <a:p>
            <a:r>
              <a:rPr lang="en-US" b="0" i="0" dirty="0">
                <a:solidFill>
                  <a:srgbClr val="273239"/>
                </a:solidFill>
                <a:effectLst/>
                <a:highlight>
                  <a:srgbClr val="FFFFFF"/>
                </a:highlight>
                <a:latin typeface="Nunito" pitchFamily="2" charset="0"/>
              </a:rPr>
              <a:t>At first, we will create random dataset points, then we will apply k-means on this dataset and calculate </a:t>
            </a:r>
            <a:r>
              <a:rPr lang="en-US" b="0" i="0" dirty="0" err="1">
                <a:solidFill>
                  <a:srgbClr val="273239"/>
                </a:solidFill>
                <a:effectLst/>
                <a:highlight>
                  <a:srgbClr val="FFFFFF"/>
                </a:highlight>
                <a:latin typeface="Nunito" pitchFamily="2" charset="0"/>
              </a:rPr>
              <a:t>wcss</a:t>
            </a:r>
            <a:r>
              <a:rPr lang="en-US" b="0" i="0" dirty="0">
                <a:solidFill>
                  <a:srgbClr val="273239"/>
                </a:solidFill>
                <a:effectLst/>
                <a:highlight>
                  <a:srgbClr val="FFFFFF"/>
                </a:highlight>
                <a:latin typeface="Nunito" pitchFamily="2" charset="0"/>
              </a:rPr>
              <a:t> value for k between 1 to 4.</a:t>
            </a:r>
          </a:p>
          <a:p>
            <a:endParaRPr lang="en-US" dirty="0">
              <a:solidFill>
                <a:srgbClr val="273239"/>
              </a:solidFill>
              <a:highlight>
                <a:srgbClr val="FFFFFF"/>
              </a:highlight>
              <a:latin typeface="Nunito" pitchFamily="2" charset="0"/>
            </a:endParaRPr>
          </a:p>
          <a:p>
            <a:r>
              <a:rPr lang="en-US" b="1" i="0" dirty="0">
                <a:solidFill>
                  <a:srgbClr val="273239"/>
                </a:solidFill>
                <a:effectLst/>
                <a:highlight>
                  <a:srgbClr val="FFFFFF"/>
                </a:highlight>
                <a:latin typeface="Nunito" pitchFamily="2" charset="0"/>
              </a:rPr>
              <a:t>Step 1: Importing the required libraries</a:t>
            </a:r>
          </a:p>
          <a:p>
            <a:endParaRPr lang="en-IN" dirty="0"/>
          </a:p>
          <a:p>
            <a:r>
              <a:rPr lang="en-IN" dirty="0">
                <a:solidFill>
                  <a:schemeClr val="tx1"/>
                </a:solidFill>
              </a:rPr>
              <a:t>from </a:t>
            </a:r>
            <a:r>
              <a:rPr lang="en-IN" dirty="0" err="1">
                <a:solidFill>
                  <a:schemeClr val="tx1"/>
                </a:solidFill>
              </a:rPr>
              <a:t>sklearn.cluster</a:t>
            </a:r>
            <a:r>
              <a:rPr lang="en-IN" dirty="0">
                <a:solidFill>
                  <a:schemeClr val="tx1"/>
                </a:solidFill>
              </a:rPr>
              <a:t> import </a:t>
            </a:r>
            <a:r>
              <a:rPr lang="en-IN" dirty="0" err="1">
                <a:solidFill>
                  <a:schemeClr val="tx1"/>
                </a:solidFill>
              </a:rPr>
              <a:t>KMeans</a:t>
            </a:r>
            <a:endParaRPr lang="en-IN" dirty="0">
              <a:solidFill>
                <a:schemeClr val="tx1"/>
              </a:solidFill>
            </a:endParaRPr>
          </a:p>
          <a:p>
            <a:r>
              <a:rPr lang="en-IN" dirty="0">
                <a:solidFill>
                  <a:schemeClr val="tx1"/>
                </a:solidFill>
              </a:rPr>
              <a:t>from </a:t>
            </a:r>
            <a:r>
              <a:rPr lang="en-IN" dirty="0" err="1">
                <a:solidFill>
                  <a:schemeClr val="tx1"/>
                </a:solidFill>
              </a:rPr>
              <a:t>sklearn</a:t>
            </a:r>
            <a:r>
              <a:rPr lang="en-IN" dirty="0">
                <a:solidFill>
                  <a:schemeClr val="tx1"/>
                </a:solidFill>
              </a:rPr>
              <a:t> import metrics</a:t>
            </a:r>
          </a:p>
          <a:p>
            <a:r>
              <a:rPr lang="en-IN" dirty="0">
                <a:solidFill>
                  <a:schemeClr val="tx1"/>
                </a:solidFill>
              </a:rPr>
              <a:t>from </a:t>
            </a:r>
            <a:r>
              <a:rPr lang="en-IN" dirty="0" err="1">
                <a:solidFill>
                  <a:schemeClr val="tx1"/>
                </a:solidFill>
              </a:rPr>
              <a:t>scipy.spatial.distance</a:t>
            </a:r>
            <a:r>
              <a:rPr lang="en-IN" dirty="0">
                <a:solidFill>
                  <a:schemeClr val="tx1"/>
                </a:solidFill>
              </a:rPr>
              <a:t> import </a:t>
            </a:r>
            <a:r>
              <a:rPr lang="en-IN" dirty="0" err="1">
                <a:solidFill>
                  <a:schemeClr val="tx1"/>
                </a:solidFill>
              </a:rPr>
              <a:t>cdist</a:t>
            </a:r>
            <a:endParaRPr lang="en-IN" dirty="0">
              <a:solidFill>
                <a:schemeClr val="tx1"/>
              </a:solidFill>
            </a:endParaRPr>
          </a:p>
          <a:p>
            <a:r>
              <a:rPr lang="en-IN" dirty="0">
                <a:solidFill>
                  <a:schemeClr val="tx1"/>
                </a:solidFill>
              </a:rPr>
              <a:t>import </a:t>
            </a:r>
            <a:r>
              <a:rPr lang="en-IN" dirty="0" err="1">
                <a:solidFill>
                  <a:schemeClr val="tx1"/>
                </a:solidFill>
              </a:rPr>
              <a:t>numpy</a:t>
            </a:r>
            <a:r>
              <a:rPr lang="en-IN" dirty="0">
                <a:solidFill>
                  <a:schemeClr val="tx1"/>
                </a:solidFill>
              </a:rPr>
              <a:t> as np</a:t>
            </a:r>
          </a:p>
          <a:p>
            <a:r>
              <a:rPr lang="en-IN" dirty="0">
                <a:solidFill>
                  <a:schemeClr val="tx1"/>
                </a:solidFill>
              </a:rPr>
              <a:t>import </a:t>
            </a:r>
            <a:r>
              <a:rPr lang="en-IN" dirty="0" err="1">
                <a:solidFill>
                  <a:schemeClr val="tx1"/>
                </a:solidFill>
              </a:rPr>
              <a:t>matplotlib.pyplot</a:t>
            </a:r>
            <a:r>
              <a:rPr lang="en-IN" dirty="0">
                <a:solidFill>
                  <a:schemeClr val="tx1"/>
                </a:solidFill>
              </a:rPr>
              <a:t> as </a:t>
            </a:r>
            <a:r>
              <a:rPr lang="en-IN" dirty="0" err="1">
                <a:solidFill>
                  <a:schemeClr val="tx1"/>
                </a:solidFill>
              </a:rPr>
              <a:t>plt</a:t>
            </a:r>
            <a:endParaRPr lang="en-IN" dirty="0">
              <a:solidFill>
                <a:schemeClr val="tx1"/>
              </a:solidFill>
            </a:endParaRPr>
          </a:p>
          <a:p>
            <a:endParaRPr lang="en-IN" dirty="0"/>
          </a:p>
        </p:txBody>
      </p:sp>
    </p:spTree>
    <p:extLst>
      <p:ext uri="{BB962C8B-B14F-4D97-AF65-F5344CB8AC3E}">
        <p14:creationId xmlns:p14="http://schemas.microsoft.com/office/powerpoint/2010/main" val="3975125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FCD3B5-8527-BAE9-D03B-A43DC4650423}"/>
              </a:ext>
            </a:extLst>
          </p:cNvPr>
          <p:cNvSpPr>
            <a:spLocks noGrp="1"/>
          </p:cNvSpPr>
          <p:nvPr>
            <p:ph type="body" idx="1"/>
          </p:nvPr>
        </p:nvSpPr>
        <p:spPr>
          <a:xfrm>
            <a:off x="181896" y="157317"/>
            <a:ext cx="11828207" cy="6533536"/>
          </a:xfrm>
        </p:spPr>
        <p:txBody>
          <a:bodyPr>
            <a:normAutofit fontScale="92500" lnSpcReduction="10000"/>
          </a:bodyPr>
          <a:lstStyle/>
          <a:p>
            <a:pPr algn="l" fontAlgn="base"/>
            <a:r>
              <a:rPr lang="en-US" b="1" i="0" dirty="0">
                <a:solidFill>
                  <a:srgbClr val="273239"/>
                </a:solidFill>
                <a:effectLst/>
                <a:highlight>
                  <a:srgbClr val="FFFFFF"/>
                </a:highlight>
                <a:latin typeface="Nunito" pitchFamily="2" charset="0"/>
              </a:rPr>
              <a:t>Step 2: Creating and Visualizing the data</a:t>
            </a:r>
          </a:p>
          <a:p>
            <a:pPr algn="l" fontAlgn="base"/>
            <a:r>
              <a:rPr lang="en-US" b="0" i="0" dirty="0">
                <a:solidFill>
                  <a:srgbClr val="273239"/>
                </a:solidFill>
                <a:effectLst/>
                <a:highlight>
                  <a:srgbClr val="FFFFFF"/>
                </a:highlight>
                <a:latin typeface="Nunito" pitchFamily="2" charset="0"/>
              </a:rPr>
              <a:t>We will create a random array and visualize its distribution</a:t>
            </a:r>
          </a:p>
          <a:p>
            <a:r>
              <a:rPr lang="en-IN" dirty="0">
                <a:solidFill>
                  <a:schemeClr val="tx1"/>
                </a:solidFill>
              </a:rPr>
              <a:t># Creating the data</a:t>
            </a:r>
          </a:p>
          <a:p>
            <a:r>
              <a:rPr lang="en-IN" dirty="0">
                <a:solidFill>
                  <a:schemeClr val="tx1"/>
                </a:solidFill>
              </a:rPr>
              <a:t>x1 = </a:t>
            </a:r>
            <a:r>
              <a:rPr lang="en-IN" dirty="0" err="1">
                <a:solidFill>
                  <a:schemeClr val="tx1"/>
                </a:solidFill>
              </a:rPr>
              <a:t>np.array</a:t>
            </a:r>
            <a:r>
              <a:rPr lang="en-IN" dirty="0">
                <a:solidFill>
                  <a:schemeClr val="tx1"/>
                </a:solidFill>
              </a:rPr>
              <a:t>([3, 1, 1, 2, 1, 6, 6, 6, 5, 6,\</a:t>
            </a:r>
          </a:p>
          <a:p>
            <a:r>
              <a:rPr lang="en-IN" dirty="0">
                <a:solidFill>
                  <a:schemeClr val="tx1"/>
                </a:solidFill>
              </a:rPr>
              <a:t>			7, 8, 9, 8, 9, 9, 8, 4, 4, 5, 4])</a:t>
            </a:r>
          </a:p>
          <a:p>
            <a:r>
              <a:rPr lang="en-IN" dirty="0">
                <a:solidFill>
                  <a:schemeClr val="tx1"/>
                </a:solidFill>
              </a:rPr>
              <a:t>x2 = </a:t>
            </a:r>
            <a:r>
              <a:rPr lang="en-IN" dirty="0" err="1">
                <a:solidFill>
                  <a:schemeClr val="tx1"/>
                </a:solidFill>
              </a:rPr>
              <a:t>np.array</a:t>
            </a:r>
            <a:r>
              <a:rPr lang="en-IN" dirty="0">
                <a:solidFill>
                  <a:schemeClr val="tx1"/>
                </a:solidFill>
              </a:rPr>
              <a:t>([5, 4, 5, 6, 5, 8, 6, 7, 6, 7, \</a:t>
            </a:r>
          </a:p>
          <a:p>
            <a:r>
              <a:rPr lang="en-IN" dirty="0">
                <a:solidFill>
                  <a:schemeClr val="tx1"/>
                </a:solidFill>
              </a:rPr>
              <a:t>			1, 2, 1, 2, 3, 2, 3, 9, 10, 9, 10])</a:t>
            </a:r>
          </a:p>
          <a:p>
            <a:r>
              <a:rPr lang="en-IN" dirty="0">
                <a:solidFill>
                  <a:schemeClr val="tx1"/>
                </a:solidFill>
              </a:rPr>
              <a:t>X = </a:t>
            </a:r>
            <a:r>
              <a:rPr lang="en-IN" dirty="0" err="1">
                <a:solidFill>
                  <a:schemeClr val="tx1"/>
                </a:solidFill>
              </a:rPr>
              <a:t>np.array</a:t>
            </a:r>
            <a:r>
              <a:rPr lang="en-IN" dirty="0">
                <a:solidFill>
                  <a:schemeClr val="tx1"/>
                </a:solidFill>
              </a:rPr>
              <a:t>(list(zip(x1, x2))).reshape(</a:t>
            </a:r>
            <a:r>
              <a:rPr lang="en-IN" dirty="0" err="1">
                <a:solidFill>
                  <a:schemeClr val="tx1"/>
                </a:solidFill>
              </a:rPr>
              <a:t>len</a:t>
            </a:r>
            <a:r>
              <a:rPr lang="en-IN" dirty="0">
                <a:solidFill>
                  <a:schemeClr val="tx1"/>
                </a:solidFill>
              </a:rPr>
              <a:t>(x1), 2)</a:t>
            </a:r>
          </a:p>
          <a:p>
            <a:endParaRPr lang="en-IN" dirty="0">
              <a:solidFill>
                <a:schemeClr val="tx1"/>
              </a:solidFill>
            </a:endParaRPr>
          </a:p>
          <a:p>
            <a:r>
              <a:rPr lang="en-IN" dirty="0">
                <a:solidFill>
                  <a:schemeClr val="tx1"/>
                </a:solidFill>
              </a:rPr>
              <a:t># Visualizing the data</a:t>
            </a:r>
          </a:p>
          <a:p>
            <a:r>
              <a:rPr lang="en-IN" dirty="0" err="1">
                <a:solidFill>
                  <a:schemeClr val="tx1"/>
                </a:solidFill>
              </a:rPr>
              <a:t>plt.plot</a:t>
            </a:r>
            <a:r>
              <a:rPr lang="en-IN" dirty="0">
                <a:solidFill>
                  <a:schemeClr val="tx1"/>
                </a:solidFill>
              </a:rPr>
              <a:t>()</a:t>
            </a:r>
          </a:p>
          <a:p>
            <a:r>
              <a:rPr lang="en-IN" dirty="0" err="1">
                <a:solidFill>
                  <a:schemeClr val="tx1"/>
                </a:solidFill>
              </a:rPr>
              <a:t>plt.xlim</a:t>
            </a:r>
            <a:r>
              <a:rPr lang="en-IN" dirty="0">
                <a:solidFill>
                  <a:schemeClr val="tx1"/>
                </a:solidFill>
              </a:rPr>
              <a:t>([0, 10])</a:t>
            </a:r>
          </a:p>
          <a:p>
            <a:r>
              <a:rPr lang="en-IN" dirty="0" err="1">
                <a:solidFill>
                  <a:schemeClr val="tx1"/>
                </a:solidFill>
              </a:rPr>
              <a:t>plt.ylim</a:t>
            </a:r>
            <a:r>
              <a:rPr lang="en-IN" dirty="0">
                <a:solidFill>
                  <a:schemeClr val="tx1"/>
                </a:solidFill>
              </a:rPr>
              <a:t>([0, 10])</a:t>
            </a:r>
          </a:p>
          <a:p>
            <a:r>
              <a:rPr lang="en-IN" dirty="0" err="1">
                <a:solidFill>
                  <a:schemeClr val="tx1"/>
                </a:solidFill>
              </a:rPr>
              <a:t>plt.title</a:t>
            </a:r>
            <a:r>
              <a:rPr lang="en-IN" dirty="0">
                <a:solidFill>
                  <a:schemeClr val="tx1"/>
                </a:solidFill>
              </a:rPr>
              <a:t>('Dataset')</a:t>
            </a:r>
          </a:p>
          <a:p>
            <a:r>
              <a:rPr lang="en-IN" dirty="0" err="1">
                <a:solidFill>
                  <a:schemeClr val="tx1"/>
                </a:solidFill>
              </a:rPr>
              <a:t>plt.scatter</a:t>
            </a:r>
            <a:r>
              <a:rPr lang="en-IN" dirty="0">
                <a:solidFill>
                  <a:schemeClr val="tx1"/>
                </a:solidFill>
              </a:rPr>
              <a:t>(x1, x2)</a:t>
            </a:r>
          </a:p>
          <a:p>
            <a:r>
              <a:rPr lang="en-IN" dirty="0" err="1">
                <a:solidFill>
                  <a:schemeClr val="tx1"/>
                </a:solidFill>
              </a:rPr>
              <a:t>plt.show</a:t>
            </a:r>
            <a:r>
              <a:rPr lang="en-IN" dirty="0">
                <a:solidFill>
                  <a:schemeClr val="tx1"/>
                </a:solidFill>
              </a:rPr>
              <a:t>()</a:t>
            </a:r>
          </a:p>
          <a:p>
            <a:endParaRPr lang="en-IN" dirty="0"/>
          </a:p>
        </p:txBody>
      </p:sp>
    </p:spTree>
    <p:extLst>
      <p:ext uri="{BB962C8B-B14F-4D97-AF65-F5344CB8AC3E}">
        <p14:creationId xmlns:p14="http://schemas.microsoft.com/office/powerpoint/2010/main" val="9910799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FCD3B5-8527-BAE9-D03B-A43DC4650423}"/>
              </a:ext>
            </a:extLst>
          </p:cNvPr>
          <p:cNvSpPr>
            <a:spLocks noGrp="1"/>
          </p:cNvSpPr>
          <p:nvPr>
            <p:ph type="body" idx="1"/>
          </p:nvPr>
        </p:nvSpPr>
        <p:spPr>
          <a:xfrm>
            <a:off x="245805" y="1"/>
            <a:ext cx="11828207" cy="6690852"/>
          </a:xfrm>
        </p:spPr>
        <p:txBody>
          <a:bodyPr/>
          <a:lstStyle/>
          <a:p>
            <a:r>
              <a:rPr lang="en-IN" b="1" i="0" dirty="0">
                <a:solidFill>
                  <a:srgbClr val="273239"/>
                </a:solidFill>
                <a:effectLst/>
                <a:highlight>
                  <a:srgbClr val="FFFFFF"/>
                </a:highlight>
                <a:latin typeface="Nunito" pitchFamily="2" charset="0"/>
              </a:rPr>
              <a:t>Output:</a:t>
            </a:r>
          </a:p>
          <a:p>
            <a:endParaRPr lang="en-IN" b="1" dirty="0">
              <a:solidFill>
                <a:srgbClr val="273239"/>
              </a:solidFill>
              <a:highlight>
                <a:srgbClr val="FFFFFF"/>
              </a:highlight>
              <a:latin typeface="Nunito" pitchFamily="2" charset="0"/>
            </a:endParaRPr>
          </a:p>
          <a:p>
            <a:endParaRPr lang="en-IN" dirty="0"/>
          </a:p>
        </p:txBody>
      </p:sp>
      <p:pic>
        <p:nvPicPr>
          <p:cNvPr id="2050" name="Picture 2" descr="Visualizing the data using matplotlib library">
            <a:extLst>
              <a:ext uri="{FF2B5EF4-FFF2-40B4-BE49-F238E27FC236}">
                <a16:creationId xmlns:a16="http://schemas.microsoft.com/office/drawing/2014/main" id="{652B47B2-412E-AA19-158C-7370FA01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9448" y="354423"/>
            <a:ext cx="5257800" cy="4143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B9E2FF-2A55-A10D-C53F-8168B7642735}"/>
              </a:ext>
            </a:extLst>
          </p:cNvPr>
          <p:cNvSpPr txBox="1"/>
          <p:nvPr/>
        </p:nvSpPr>
        <p:spPr>
          <a:xfrm>
            <a:off x="491613" y="4852220"/>
            <a:ext cx="11130115" cy="646331"/>
          </a:xfrm>
          <a:prstGeom prst="rect">
            <a:avLst/>
          </a:prstGeom>
          <a:noFill/>
        </p:spPr>
        <p:txBody>
          <a:bodyPr wrap="square">
            <a:spAutoFit/>
          </a:bodyPr>
          <a:lstStyle/>
          <a:p>
            <a:r>
              <a:rPr lang="en-US" b="0" i="0" dirty="0">
                <a:effectLst/>
                <a:highlight>
                  <a:srgbClr val="FFFFFF"/>
                </a:highlight>
                <a:latin typeface="Nunito" pitchFamily="2" charset="0"/>
              </a:rPr>
              <a:t>From the above visualization, we can see that the optimal number of clusters should be around 3. But visualizing the data alone cannot always give the right answer. </a:t>
            </a:r>
            <a:endParaRPr lang="en-IN" dirty="0"/>
          </a:p>
        </p:txBody>
      </p:sp>
    </p:spTree>
    <p:extLst>
      <p:ext uri="{BB962C8B-B14F-4D97-AF65-F5344CB8AC3E}">
        <p14:creationId xmlns:p14="http://schemas.microsoft.com/office/powerpoint/2010/main" val="1951791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FCD3B5-8527-BAE9-D03B-A43DC4650423}"/>
              </a:ext>
            </a:extLst>
          </p:cNvPr>
          <p:cNvSpPr>
            <a:spLocks noGrp="1"/>
          </p:cNvSpPr>
          <p:nvPr>
            <p:ph type="body" idx="1"/>
          </p:nvPr>
        </p:nvSpPr>
        <p:spPr>
          <a:xfrm>
            <a:off x="245805" y="226143"/>
            <a:ext cx="11828207" cy="6464710"/>
          </a:xfrm>
        </p:spPr>
        <p:txBody>
          <a:bodyPr/>
          <a:lstStyle/>
          <a:p>
            <a:endParaRPr lang="en-US" dirty="0"/>
          </a:p>
          <a:p>
            <a:r>
              <a:rPr lang="en-US" b="0" i="0" dirty="0">
                <a:solidFill>
                  <a:srgbClr val="4D5156"/>
                </a:solidFill>
                <a:effectLst/>
                <a:highlight>
                  <a:srgbClr val="FFFFFF"/>
                </a:highlight>
                <a:latin typeface="Arial" panose="020B0604020202020204" pitchFamily="34" charset="0"/>
              </a:rPr>
              <a:t>Note: Distortion </a:t>
            </a:r>
            <a:r>
              <a:rPr lang="en-US" b="1" i="0" dirty="0">
                <a:solidFill>
                  <a:srgbClr val="5F6368"/>
                </a:solidFill>
                <a:effectLst/>
                <a:highlight>
                  <a:srgbClr val="FFFFFF"/>
                </a:highlight>
                <a:latin typeface="Arial" panose="020B0604020202020204" pitchFamily="34" charset="0"/>
              </a:rPr>
              <a:t>is the alteration of the original shape </a:t>
            </a:r>
            <a:endParaRPr lang="en-IN" dirty="0"/>
          </a:p>
        </p:txBody>
      </p:sp>
      <p:pic>
        <p:nvPicPr>
          <p:cNvPr id="5" name="Picture 4">
            <a:extLst>
              <a:ext uri="{FF2B5EF4-FFF2-40B4-BE49-F238E27FC236}">
                <a16:creationId xmlns:a16="http://schemas.microsoft.com/office/drawing/2014/main" id="{4EBE0B2C-3737-0D47-45BE-64790B9813EA}"/>
              </a:ext>
            </a:extLst>
          </p:cNvPr>
          <p:cNvPicPr>
            <a:picLocks noChangeAspect="1"/>
          </p:cNvPicPr>
          <p:nvPr/>
        </p:nvPicPr>
        <p:blipFill>
          <a:blip r:embed="rId2"/>
          <a:stretch>
            <a:fillRect/>
          </a:stretch>
        </p:blipFill>
        <p:spPr>
          <a:xfrm>
            <a:off x="512223" y="1395308"/>
            <a:ext cx="11167552" cy="4067383"/>
          </a:xfrm>
          <a:prstGeom prst="rect">
            <a:avLst/>
          </a:prstGeom>
        </p:spPr>
      </p:pic>
    </p:spTree>
    <p:extLst>
      <p:ext uri="{BB962C8B-B14F-4D97-AF65-F5344CB8AC3E}">
        <p14:creationId xmlns:p14="http://schemas.microsoft.com/office/powerpoint/2010/main" val="7597829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FCD3B5-8527-BAE9-D03B-A43DC4650423}"/>
              </a:ext>
            </a:extLst>
          </p:cNvPr>
          <p:cNvSpPr>
            <a:spLocks noGrp="1"/>
          </p:cNvSpPr>
          <p:nvPr>
            <p:ph type="body" idx="1"/>
          </p:nvPr>
        </p:nvSpPr>
        <p:spPr>
          <a:xfrm>
            <a:off x="245805" y="137653"/>
            <a:ext cx="11828207" cy="6553200"/>
          </a:xfrm>
        </p:spPr>
        <p:txBody>
          <a:bodyPr>
            <a:normAutofit fontScale="70000" lnSpcReduction="20000"/>
          </a:bodyPr>
          <a:lstStyle/>
          <a:p>
            <a:r>
              <a:rPr lang="en-US" b="1" i="0" dirty="0">
                <a:solidFill>
                  <a:schemeClr val="tx1"/>
                </a:solidFill>
                <a:effectLst/>
                <a:highlight>
                  <a:srgbClr val="FFFFFF"/>
                </a:highlight>
                <a:latin typeface="Nunito" pitchFamily="2" charset="0"/>
              </a:rPr>
              <a:t>Step 3: Building the clustering model and calculating the values of the Distortion and Inertia:</a:t>
            </a:r>
          </a:p>
          <a:p>
            <a:endParaRPr lang="en-US" b="1" dirty="0">
              <a:solidFill>
                <a:schemeClr val="tx1"/>
              </a:solidFill>
              <a:highlight>
                <a:srgbClr val="FFFFFF"/>
              </a:highlight>
              <a:latin typeface="Nunito" pitchFamily="2" charset="0"/>
            </a:endParaRPr>
          </a:p>
          <a:p>
            <a:r>
              <a:rPr lang="en-IN" dirty="0">
                <a:solidFill>
                  <a:schemeClr val="tx1"/>
                </a:solidFill>
              </a:rPr>
              <a:t>distortions = []</a:t>
            </a:r>
          </a:p>
          <a:p>
            <a:r>
              <a:rPr lang="en-IN" dirty="0">
                <a:solidFill>
                  <a:schemeClr val="tx1"/>
                </a:solidFill>
              </a:rPr>
              <a:t>inertias = []</a:t>
            </a:r>
          </a:p>
          <a:p>
            <a:r>
              <a:rPr lang="en-IN" dirty="0">
                <a:solidFill>
                  <a:schemeClr val="tx1"/>
                </a:solidFill>
              </a:rPr>
              <a:t>mapping1 = {}</a:t>
            </a:r>
          </a:p>
          <a:p>
            <a:r>
              <a:rPr lang="en-IN" dirty="0">
                <a:solidFill>
                  <a:schemeClr val="tx1"/>
                </a:solidFill>
              </a:rPr>
              <a:t>mapping2 = {}</a:t>
            </a:r>
          </a:p>
          <a:p>
            <a:r>
              <a:rPr lang="en-IN" dirty="0">
                <a:solidFill>
                  <a:schemeClr val="tx1"/>
                </a:solidFill>
              </a:rPr>
              <a:t>K = range(1, 10)</a:t>
            </a:r>
          </a:p>
          <a:p>
            <a:endParaRPr lang="en-IN" dirty="0">
              <a:solidFill>
                <a:schemeClr val="tx1"/>
              </a:solidFill>
            </a:endParaRPr>
          </a:p>
          <a:p>
            <a:r>
              <a:rPr lang="en-IN" dirty="0">
                <a:solidFill>
                  <a:schemeClr val="tx1"/>
                </a:solidFill>
              </a:rPr>
              <a:t>for k in K:</a:t>
            </a:r>
          </a:p>
          <a:p>
            <a:r>
              <a:rPr lang="en-IN" dirty="0">
                <a:solidFill>
                  <a:schemeClr val="tx1"/>
                </a:solidFill>
              </a:rPr>
              <a:t>	# Building and fitting the model</a:t>
            </a:r>
          </a:p>
          <a:p>
            <a:r>
              <a:rPr lang="en-IN" dirty="0">
                <a:solidFill>
                  <a:schemeClr val="tx1"/>
                </a:solidFill>
              </a:rPr>
              <a:t>	</a:t>
            </a:r>
            <a:r>
              <a:rPr lang="en-IN" dirty="0" err="1">
                <a:solidFill>
                  <a:schemeClr val="tx1"/>
                </a:solidFill>
              </a:rPr>
              <a:t>kmeanModel</a:t>
            </a:r>
            <a:r>
              <a:rPr lang="en-IN" dirty="0">
                <a:solidFill>
                  <a:schemeClr val="tx1"/>
                </a:solidFill>
              </a:rPr>
              <a:t> = </a:t>
            </a:r>
            <a:r>
              <a:rPr lang="en-IN" dirty="0" err="1">
                <a:solidFill>
                  <a:schemeClr val="tx1"/>
                </a:solidFill>
              </a:rPr>
              <a:t>KMeans</a:t>
            </a:r>
            <a:r>
              <a:rPr lang="en-IN" dirty="0">
                <a:solidFill>
                  <a:schemeClr val="tx1"/>
                </a:solidFill>
              </a:rPr>
              <a:t>(</a:t>
            </a:r>
            <a:r>
              <a:rPr lang="en-IN" dirty="0" err="1">
                <a:solidFill>
                  <a:schemeClr val="tx1"/>
                </a:solidFill>
              </a:rPr>
              <a:t>n_clusters</a:t>
            </a:r>
            <a:r>
              <a:rPr lang="en-IN" dirty="0">
                <a:solidFill>
                  <a:schemeClr val="tx1"/>
                </a:solidFill>
              </a:rPr>
              <a:t>=k).fit(X)</a:t>
            </a:r>
          </a:p>
          <a:p>
            <a:r>
              <a:rPr lang="en-IN" dirty="0">
                <a:solidFill>
                  <a:schemeClr val="tx1"/>
                </a:solidFill>
              </a:rPr>
              <a:t>	</a:t>
            </a:r>
            <a:r>
              <a:rPr lang="en-IN" dirty="0" err="1">
                <a:solidFill>
                  <a:schemeClr val="tx1"/>
                </a:solidFill>
              </a:rPr>
              <a:t>kmeanModel.fit</a:t>
            </a:r>
            <a:r>
              <a:rPr lang="en-IN" dirty="0">
                <a:solidFill>
                  <a:schemeClr val="tx1"/>
                </a:solidFill>
              </a:rPr>
              <a:t>(X)</a:t>
            </a:r>
          </a:p>
          <a:p>
            <a:endParaRPr lang="en-IN" dirty="0">
              <a:solidFill>
                <a:schemeClr val="tx1"/>
              </a:solidFill>
            </a:endParaRPr>
          </a:p>
          <a:p>
            <a:r>
              <a:rPr lang="en-IN" dirty="0">
                <a:solidFill>
                  <a:schemeClr val="tx1"/>
                </a:solidFill>
              </a:rPr>
              <a:t>	</a:t>
            </a:r>
            <a:r>
              <a:rPr lang="en-IN" dirty="0" err="1">
                <a:solidFill>
                  <a:schemeClr val="tx1"/>
                </a:solidFill>
              </a:rPr>
              <a:t>distortions.append</a:t>
            </a:r>
            <a:r>
              <a:rPr lang="en-IN" dirty="0">
                <a:solidFill>
                  <a:schemeClr val="tx1"/>
                </a:solidFill>
              </a:rPr>
              <a:t>(sum(</a:t>
            </a:r>
            <a:r>
              <a:rPr lang="en-IN" dirty="0" err="1">
                <a:solidFill>
                  <a:schemeClr val="tx1"/>
                </a:solidFill>
              </a:rPr>
              <a:t>np.min</a:t>
            </a:r>
            <a:r>
              <a:rPr lang="en-IN" dirty="0">
                <a:solidFill>
                  <a:schemeClr val="tx1"/>
                </a:solidFill>
              </a:rPr>
              <a:t>(</a:t>
            </a:r>
            <a:r>
              <a:rPr lang="en-IN" dirty="0" err="1">
                <a:solidFill>
                  <a:schemeClr val="tx1"/>
                </a:solidFill>
              </a:rPr>
              <a:t>cdist</a:t>
            </a:r>
            <a:r>
              <a:rPr lang="en-IN" dirty="0">
                <a:solidFill>
                  <a:schemeClr val="tx1"/>
                </a:solidFill>
              </a:rPr>
              <a:t>(X, </a:t>
            </a:r>
            <a:r>
              <a:rPr lang="en-IN" dirty="0" err="1">
                <a:solidFill>
                  <a:schemeClr val="tx1"/>
                </a:solidFill>
              </a:rPr>
              <a:t>kmeanModel.cluster_centers</a:t>
            </a:r>
            <a:r>
              <a:rPr lang="en-IN" dirty="0">
                <a:solidFill>
                  <a:schemeClr val="tx1"/>
                </a:solidFill>
              </a:rPr>
              <a:t>_,</a:t>
            </a:r>
          </a:p>
          <a:p>
            <a:r>
              <a:rPr lang="en-IN" dirty="0">
                <a:solidFill>
                  <a:schemeClr val="tx1"/>
                </a:solidFill>
              </a:rPr>
              <a:t>						'</a:t>
            </a:r>
            <a:r>
              <a:rPr lang="en-IN" dirty="0" err="1">
                <a:solidFill>
                  <a:schemeClr val="tx1"/>
                </a:solidFill>
              </a:rPr>
              <a:t>euclidean</a:t>
            </a:r>
            <a:r>
              <a:rPr lang="en-IN" dirty="0">
                <a:solidFill>
                  <a:schemeClr val="tx1"/>
                </a:solidFill>
              </a:rPr>
              <a:t>'), axis=1)) /</a:t>
            </a:r>
            <a:r>
              <a:rPr lang="en-IN" dirty="0" err="1">
                <a:solidFill>
                  <a:schemeClr val="tx1"/>
                </a:solidFill>
              </a:rPr>
              <a:t>X.shape</a:t>
            </a:r>
            <a:r>
              <a:rPr lang="en-IN" dirty="0">
                <a:solidFill>
                  <a:schemeClr val="tx1"/>
                </a:solidFill>
              </a:rPr>
              <a:t>[0])</a:t>
            </a:r>
          </a:p>
          <a:p>
            <a:endParaRPr lang="en-IN" dirty="0">
              <a:solidFill>
                <a:schemeClr val="tx1"/>
              </a:solidFill>
            </a:endParaRPr>
          </a:p>
          <a:p>
            <a:r>
              <a:rPr lang="en-IN" dirty="0">
                <a:solidFill>
                  <a:schemeClr val="tx1"/>
                </a:solidFill>
              </a:rPr>
              <a:t>	</a:t>
            </a:r>
            <a:r>
              <a:rPr lang="en-IN" dirty="0" err="1">
                <a:solidFill>
                  <a:schemeClr val="tx1"/>
                </a:solidFill>
              </a:rPr>
              <a:t>inertias.append</a:t>
            </a:r>
            <a:r>
              <a:rPr lang="en-IN" dirty="0">
                <a:solidFill>
                  <a:schemeClr val="tx1"/>
                </a:solidFill>
              </a:rPr>
              <a:t>(</a:t>
            </a:r>
            <a:r>
              <a:rPr lang="en-IN" dirty="0" err="1">
                <a:solidFill>
                  <a:schemeClr val="tx1"/>
                </a:solidFill>
              </a:rPr>
              <a:t>kmeanModel.inertia</a:t>
            </a:r>
            <a:r>
              <a:rPr lang="en-IN" dirty="0">
                <a:solidFill>
                  <a:schemeClr val="tx1"/>
                </a:solidFill>
              </a:rPr>
              <a:t>_)</a:t>
            </a:r>
          </a:p>
          <a:p>
            <a:endParaRPr lang="en-IN" dirty="0">
              <a:solidFill>
                <a:schemeClr val="tx1"/>
              </a:solidFill>
            </a:endParaRPr>
          </a:p>
          <a:p>
            <a:r>
              <a:rPr lang="en-IN" dirty="0">
                <a:solidFill>
                  <a:schemeClr val="tx1"/>
                </a:solidFill>
              </a:rPr>
              <a:t>	mapping1[k] = sum(</a:t>
            </a:r>
            <a:r>
              <a:rPr lang="en-IN" dirty="0" err="1">
                <a:solidFill>
                  <a:schemeClr val="tx1"/>
                </a:solidFill>
              </a:rPr>
              <a:t>np.min</a:t>
            </a:r>
            <a:r>
              <a:rPr lang="en-IN" dirty="0">
                <a:solidFill>
                  <a:schemeClr val="tx1"/>
                </a:solidFill>
              </a:rPr>
              <a:t>(</a:t>
            </a:r>
            <a:r>
              <a:rPr lang="en-IN" dirty="0" err="1">
                <a:solidFill>
                  <a:schemeClr val="tx1"/>
                </a:solidFill>
              </a:rPr>
              <a:t>cdist</a:t>
            </a:r>
            <a:r>
              <a:rPr lang="en-IN" dirty="0">
                <a:solidFill>
                  <a:schemeClr val="tx1"/>
                </a:solidFill>
              </a:rPr>
              <a:t>(X, </a:t>
            </a:r>
            <a:r>
              <a:rPr lang="en-IN" dirty="0" err="1">
                <a:solidFill>
                  <a:schemeClr val="tx1"/>
                </a:solidFill>
              </a:rPr>
              <a:t>kmeanModel.cluster_centers</a:t>
            </a:r>
            <a:r>
              <a:rPr lang="en-IN" dirty="0">
                <a:solidFill>
                  <a:schemeClr val="tx1"/>
                </a:solidFill>
              </a:rPr>
              <a:t>_,</a:t>
            </a:r>
          </a:p>
          <a:p>
            <a:r>
              <a:rPr lang="en-IN" dirty="0">
                <a:solidFill>
                  <a:schemeClr val="tx1"/>
                </a:solidFill>
              </a:rPr>
              <a:t>						'</a:t>
            </a:r>
            <a:r>
              <a:rPr lang="en-IN" dirty="0" err="1">
                <a:solidFill>
                  <a:schemeClr val="tx1"/>
                </a:solidFill>
              </a:rPr>
              <a:t>euclidean</a:t>
            </a:r>
            <a:r>
              <a:rPr lang="en-IN" dirty="0">
                <a:solidFill>
                  <a:schemeClr val="tx1"/>
                </a:solidFill>
              </a:rPr>
              <a:t>'), axis=1)) / </a:t>
            </a:r>
            <a:r>
              <a:rPr lang="en-IN" dirty="0" err="1">
                <a:solidFill>
                  <a:schemeClr val="tx1"/>
                </a:solidFill>
              </a:rPr>
              <a:t>X.shape</a:t>
            </a:r>
            <a:r>
              <a:rPr lang="en-IN" dirty="0">
                <a:solidFill>
                  <a:schemeClr val="tx1"/>
                </a:solidFill>
              </a:rPr>
              <a:t>[0]</a:t>
            </a:r>
          </a:p>
          <a:p>
            <a:r>
              <a:rPr lang="en-IN" dirty="0">
                <a:solidFill>
                  <a:schemeClr val="tx1"/>
                </a:solidFill>
              </a:rPr>
              <a:t>	mapping2[k] = </a:t>
            </a:r>
            <a:r>
              <a:rPr lang="en-IN" dirty="0" err="1">
                <a:solidFill>
                  <a:schemeClr val="tx1"/>
                </a:solidFill>
              </a:rPr>
              <a:t>kmeanModel.inertia</a:t>
            </a:r>
            <a:r>
              <a:rPr lang="en-IN" dirty="0">
                <a:solidFill>
                  <a:schemeClr val="tx1"/>
                </a:solidFill>
              </a:rPr>
              <a:t>_</a:t>
            </a:r>
          </a:p>
          <a:p>
            <a:endParaRPr lang="en-IN" dirty="0">
              <a:solidFill>
                <a:schemeClr val="tx1"/>
              </a:solidFill>
            </a:endParaRPr>
          </a:p>
        </p:txBody>
      </p:sp>
    </p:spTree>
    <p:extLst>
      <p:ext uri="{BB962C8B-B14F-4D97-AF65-F5344CB8AC3E}">
        <p14:creationId xmlns:p14="http://schemas.microsoft.com/office/powerpoint/2010/main" val="3218736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FCD3B5-8527-BAE9-D03B-A43DC4650423}"/>
              </a:ext>
            </a:extLst>
          </p:cNvPr>
          <p:cNvSpPr>
            <a:spLocks noGrp="1"/>
          </p:cNvSpPr>
          <p:nvPr>
            <p:ph type="body" idx="1"/>
          </p:nvPr>
        </p:nvSpPr>
        <p:spPr>
          <a:xfrm>
            <a:off x="245805" y="196645"/>
            <a:ext cx="11828207" cy="6494207"/>
          </a:xfrm>
        </p:spPr>
        <p:txBody>
          <a:bodyPr/>
          <a:lstStyle/>
          <a:p>
            <a:endParaRPr lang="en-US" dirty="0"/>
          </a:p>
          <a:p>
            <a:endParaRPr lang="en-IN" dirty="0"/>
          </a:p>
          <a:p>
            <a:endParaRPr lang="en-IN" dirty="0"/>
          </a:p>
          <a:p>
            <a:endParaRPr lang="en-IN" dirty="0"/>
          </a:p>
          <a:p>
            <a:r>
              <a:rPr lang="en-US" dirty="0">
                <a:solidFill>
                  <a:schemeClr val="tx1"/>
                </a:solidFill>
              </a:rPr>
              <a:t>for key, </a:t>
            </a:r>
            <a:r>
              <a:rPr lang="en-US" dirty="0" err="1">
                <a:solidFill>
                  <a:schemeClr val="tx1"/>
                </a:solidFill>
              </a:rPr>
              <a:t>val</a:t>
            </a:r>
            <a:r>
              <a:rPr lang="en-US" dirty="0">
                <a:solidFill>
                  <a:schemeClr val="tx1"/>
                </a:solidFill>
              </a:rPr>
              <a:t> in mapping1.items():</a:t>
            </a:r>
          </a:p>
          <a:p>
            <a:r>
              <a:rPr lang="en-US" dirty="0">
                <a:solidFill>
                  <a:schemeClr val="tx1"/>
                </a:solidFill>
              </a:rPr>
              <a:t>	print(f'{key} : {</a:t>
            </a:r>
            <a:r>
              <a:rPr lang="en-US" dirty="0" err="1">
                <a:solidFill>
                  <a:schemeClr val="tx1"/>
                </a:solidFill>
              </a:rPr>
              <a:t>val</a:t>
            </a:r>
            <a:r>
              <a:rPr lang="en-US" dirty="0">
                <a:solidFill>
                  <a:schemeClr val="tx1"/>
                </a:solidFill>
              </a:rPr>
              <a:t>}’)</a:t>
            </a:r>
          </a:p>
          <a:p>
            <a:r>
              <a:rPr lang="en-IN" dirty="0">
                <a:solidFill>
                  <a:schemeClr val="tx1"/>
                </a:solidFill>
              </a:rPr>
              <a:t>Output:</a:t>
            </a:r>
          </a:p>
          <a:p>
            <a:endParaRPr lang="en-IN" dirty="0"/>
          </a:p>
          <a:p>
            <a:endParaRPr lang="en-IN" dirty="0"/>
          </a:p>
        </p:txBody>
      </p:sp>
      <p:sp>
        <p:nvSpPr>
          <p:cNvPr id="5" name="TextBox 4">
            <a:extLst>
              <a:ext uri="{FF2B5EF4-FFF2-40B4-BE49-F238E27FC236}">
                <a16:creationId xmlns:a16="http://schemas.microsoft.com/office/drawing/2014/main" id="{A83CE473-20D3-2D2E-1CD4-7196E9BB5573}"/>
              </a:ext>
            </a:extLst>
          </p:cNvPr>
          <p:cNvSpPr txBox="1"/>
          <p:nvPr/>
        </p:nvSpPr>
        <p:spPr>
          <a:xfrm>
            <a:off x="395748" y="196645"/>
            <a:ext cx="10262420" cy="646331"/>
          </a:xfrm>
          <a:prstGeom prst="rect">
            <a:avLst/>
          </a:prstGeom>
          <a:noFill/>
        </p:spPr>
        <p:txBody>
          <a:bodyPr wrap="square">
            <a:spAutoFit/>
          </a:bodyPr>
          <a:lstStyle/>
          <a:p>
            <a:r>
              <a:rPr lang="en-US" b="1" i="0" dirty="0">
                <a:solidFill>
                  <a:srgbClr val="273239"/>
                </a:solidFill>
                <a:effectLst/>
                <a:highlight>
                  <a:srgbClr val="FFFFFF"/>
                </a:highlight>
                <a:latin typeface="Nunito" pitchFamily="2" charset="0"/>
              </a:rPr>
              <a:t>Step 4: Tabulating and Visualizing the Results</a:t>
            </a:r>
            <a:br>
              <a:rPr lang="en-US" dirty="0"/>
            </a:br>
            <a:r>
              <a:rPr lang="en-US" b="0" i="0" dirty="0">
                <a:solidFill>
                  <a:srgbClr val="273239"/>
                </a:solidFill>
                <a:effectLst/>
                <a:highlight>
                  <a:srgbClr val="FFFFFF"/>
                </a:highlight>
                <a:latin typeface="Nunito" pitchFamily="2" charset="0"/>
              </a:rPr>
              <a:t>a) </a:t>
            </a:r>
            <a:r>
              <a:rPr lang="en-US" b="1" i="0" dirty="0">
                <a:solidFill>
                  <a:srgbClr val="273239"/>
                </a:solidFill>
                <a:effectLst/>
                <a:highlight>
                  <a:srgbClr val="FFFFFF"/>
                </a:highlight>
                <a:latin typeface="Nunito" pitchFamily="2" charset="0"/>
              </a:rPr>
              <a:t>Using the different values of Distortion:</a:t>
            </a:r>
            <a:endParaRPr lang="en-IN" dirty="0"/>
          </a:p>
        </p:txBody>
      </p:sp>
      <p:pic>
        <p:nvPicPr>
          <p:cNvPr id="9" name="Picture 8">
            <a:extLst>
              <a:ext uri="{FF2B5EF4-FFF2-40B4-BE49-F238E27FC236}">
                <a16:creationId xmlns:a16="http://schemas.microsoft.com/office/drawing/2014/main" id="{19F7CEC2-34F1-8C1C-E821-1D17A3B11D17}"/>
              </a:ext>
            </a:extLst>
          </p:cNvPr>
          <p:cNvPicPr>
            <a:picLocks noChangeAspect="1"/>
          </p:cNvPicPr>
          <p:nvPr/>
        </p:nvPicPr>
        <p:blipFill>
          <a:blip r:embed="rId2"/>
          <a:stretch>
            <a:fillRect/>
          </a:stretch>
        </p:blipFill>
        <p:spPr>
          <a:xfrm>
            <a:off x="1548222" y="3868281"/>
            <a:ext cx="2606266" cy="2248095"/>
          </a:xfrm>
          <a:prstGeom prst="rect">
            <a:avLst/>
          </a:prstGeom>
        </p:spPr>
      </p:pic>
    </p:spTree>
    <p:extLst>
      <p:ext uri="{BB962C8B-B14F-4D97-AF65-F5344CB8AC3E}">
        <p14:creationId xmlns:p14="http://schemas.microsoft.com/office/powerpoint/2010/main" val="16159575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FCD3B5-8527-BAE9-D03B-A43DC4650423}"/>
              </a:ext>
            </a:extLst>
          </p:cNvPr>
          <p:cNvSpPr>
            <a:spLocks noGrp="1"/>
          </p:cNvSpPr>
          <p:nvPr>
            <p:ph type="body" idx="1"/>
          </p:nvPr>
        </p:nvSpPr>
        <p:spPr>
          <a:xfrm>
            <a:off x="88489" y="-88490"/>
            <a:ext cx="11828207" cy="6543368"/>
          </a:xfrm>
        </p:spPr>
        <p:txBody>
          <a:bodyPr/>
          <a:lstStyle/>
          <a:p>
            <a:r>
              <a:rPr lang="en-US" b="0" i="0" dirty="0">
                <a:solidFill>
                  <a:srgbClr val="273239"/>
                </a:solidFill>
                <a:effectLst/>
                <a:highlight>
                  <a:srgbClr val="FFFFFF"/>
                </a:highlight>
                <a:latin typeface="Nunito" pitchFamily="2" charset="0"/>
              </a:rPr>
              <a:t>Next we will plot the graph of k versus WCSS  </a:t>
            </a:r>
          </a:p>
          <a:p>
            <a:endParaRPr lang="en-US" dirty="0">
              <a:solidFill>
                <a:srgbClr val="273239"/>
              </a:solidFill>
              <a:highlight>
                <a:srgbClr val="FFFFFF"/>
              </a:highlight>
              <a:latin typeface="Nunito" pitchFamily="2" charset="0"/>
            </a:endParaRPr>
          </a:p>
          <a:p>
            <a:r>
              <a:rPr lang="en-IN" dirty="0" err="1">
                <a:solidFill>
                  <a:schemeClr val="tx1"/>
                </a:solidFill>
              </a:rPr>
              <a:t>plt.plot</a:t>
            </a:r>
            <a:r>
              <a:rPr lang="en-IN" dirty="0">
                <a:solidFill>
                  <a:schemeClr val="tx1"/>
                </a:solidFill>
              </a:rPr>
              <a:t>(K, distortions, '</a:t>
            </a:r>
            <a:r>
              <a:rPr lang="en-IN" dirty="0" err="1">
                <a:solidFill>
                  <a:schemeClr val="tx1"/>
                </a:solidFill>
              </a:rPr>
              <a:t>bx</a:t>
            </a:r>
            <a:r>
              <a:rPr lang="en-IN" dirty="0">
                <a:solidFill>
                  <a:schemeClr val="tx1"/>
                </a:solidFill>
              </a:rPr>
              <a:t>-')</a:t>
            </a:r>
          </a:p>
          <a:p>
            <a:r>
              <a:rPr lang="en-IN" dirty="0" err="1">
                <a:solidFill>
                  <a:schemeClr val="tx1"/>
                </a:solidFill>
              </a:rPr>
              <a:t>plt.xlabel</a:t>
            </a:r>
            <a:r>
              <a:rPr lang="en-IN" dirty="0">
                <a:solidFill>
                  <a:schemeClr val="tx1"/>
                </a:solidFill>
              </a:rPr>
              <a:t>('Values of K')</a:t>
            </a:r>
          </a:p>
          <a:p>
            <a:r>
              <a:rPr lang="en-IN" dirty="0" err="1">
                <a:solidFill>
                  <a:schemeClr val="tx1"/>
                </a:solidFill>
              </a:rPr>
              <a:t>plt.ylabel</a:t>
            </a:r>
            <a:r>
              <a:rPr lang="en-IN" dirty="0">
                <a:solidFill>
                  <a:schemeClr val="tx1"/>
                </a:solidFill>
              </a:rPr>
              <a:t>('Distortion')</a:t>
            </a:r>
          </a:p>
          <a:p>
            <a:r>
              <a:rPr lang="en-IN" dirty="0" err="1">
                <a:solidFill>
                  <a:schemeClr val="tx1"/>
                </a:solidFill>
              </a:rPr>
              <a:t>plt.title</a:t>
            </a:r>
            <a:r>
              <a:rPr lang="en-IN" dirty="0">
                <a:solidFill>
                  <a:schemeClr val="tx1"/>
                </a:solidFill>
              </a:rPr>
              <a:t>('The Elbow Method using Distortion')</a:t>
            </a:r>
          </a:p>
          <a:p>
            <a:r>
              <a:rPr lang="en-IN" dirty="0" err="1">
                <a:solidFill>
                  <a:schemeClr val="tx1"/>
                </a:solidFill>
              </a:rPr>
              <a:t>plt.show</a:t>
            </a:r>
            <a:r>
              <a:rPr lang="en-IN" dirty="0">
                <a:solidFill>
                  <a:schemeClr val="tx1"/>
                </a:solidFill>
              </a:rPr>
              <a:t>()</a:t>
            </a:r>
          </a:p>
          <a:p>
            <a:r>
              <a:rPr lang="en-IN" b="1" i="0" dirty="0">
                <a:solidFill>
                  <a:srgbClr val="273239"/>
                </a:solidFill>
                <a:effectLst/>
                <a:highlight>
                  <a:srgbClr val="FFFFFF"/>
                </a:highlight>
                <a:latin typeface="Nunito" pitchFamily="2" charset="0"/>
              </a:rPr>
              <a:t>Output:</a:t>
            </a:r>
            <a:endParaRPr lang="en-IN" dirty="0"/>
          </a:p>
        </p:txBody>
      </p:sp>
      <p:pic>
        <p:nvPicPr>
          <p:cNvPr id="4098" name="Picture 2" descr="graph of k vs distortion in k-means">
            <a:extLst>
              <a:ext uri="{FF2B5EF4-FFF2-40B4-BE49-F238E27FC236}">
                <a16:creationId xmlns:a16="http://schemas.microsoft.com/office/drawing/2014/main" id="{391E7FA8-D4EF-22CE-F6FA-A201613EA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057" y="2609081"/>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0750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FCD3B5-8527-BAE9-D03B-A43DC4650423}"/>
              </a:ext>
            </a:extLst>
          </p:cNvPr>
          <p:cNvSpPr>
            <a:spLocks noGrp="1"/>
          </p:cNvSpPr>
          <p:nvPr>
            <p:ph type="body" idx="1"/>
          </p:nvPr>
        </p:nvSpPr>
        <p:spPr>
          <a:xfrm>
            <a:off x="245805" y="176981"/>
            <a:ext cx="11828207" cy="6513871"/>
          </a:xfrm>
        </p:spPr>
        <p:txBody>
          <a:bodyPr/>
          <a:lstStyle/>
          <a:p>
            <a:r>
              <a:rPr lang="en-US" b="0" i="0" dirty="0">
                <a:solidFill>
                  <a:srgbClr val="273239"/>
                </a:solidFill>
                <a:effectLst/>
                <a:highlight>
                  <a:srgbClr val="FFFFFF"/>
                </a:highlight>
                <a:latin typeface="Nunito" pitchFamily="2" charset="0"/>
              </a:rPr>
              <a:t>b) </a:t>
            </a:r>
            <a:r>
              <a:rPr lang="en-US" b="1" i="0" dirty="0">
                <a:solidFill>
                  <a:srgbClr val="273239"/>
                </a:solidFill>
                <a:effectLst/>
                <a:highlight>
                  <a:srgbClr val="FFFFFF"/>
                </a:highlight>
                <a:latin typeface="Nunito" pitchFamily="2" charset="0"/>
              </a:rPr>
              <a:t>Using the different values of Inertia:</a:t>
            </a:r>
          </a:p>
          <a:p>
            <a:endParaRPr lang="en-US" b="1" dirty="0">
              <a:solidFill>
                <a:srgbClr val="273239"/>
              </a:solidFill>
              <a:highlight>
                <a:srgbClr val="FFFFFF"/>
              </a:highlight>
              <a:latin typeface="Nunito" pitchFamily="2" charset="0"/>
            </a:endParaRPr>
          </a:p>
          <a:p>
            <a:r>
              <a:rPr lang="en-US" dirty="0">
                <a:solidFill>
                  <a:schemeClr val="tx1"/>
                </a:solidFill>
              </a:rPr>
              <a:t>for key, </a:t>
            </a:r>
            <a:r>
              <a:rPr lang="en-US" dirty="0" err="1">
                <a:solidFill>
                  <a:schemeClr val="tx1"/>
                </a:solidFill>
              </a:rPr>
              <a:t>val</a:t>
            </a:r>
            <a:r>
              <a:rPr lang="en-US" dirty="0">
                <a:solidFill>
                  <a:schemeClr val="tx1"/>
                </a:solidFill>
              </a:rPr>
              <a:t> in mapping2.items():</a:t>
            </a:r>
          </a:p>
          <a:p>
            <a:r>
              <a:rPr lang="en-US" dirty="0">
                <a:solidFill>
                  <a:schemeClr val="tx1"/>
                </a:solidFill>
              </a:rPr>
              <a:t>	print(f'{key} : {</a:t>
            </a:r>
            <a:r>
              <a:rPr lang="en-US" dirty="0" err="1">
                <a:solidFill>
                  <a:schemeClr val="tx1"/>
                </a:solidFill>
              </a:rPr>
              <a:t>val</a:t>
            </a:r>
            <a:r>
              <a:rPr lang="en-US" dirty="0">
                <a:solidFill>
                  <a:schemeClr val="tx1"/>
                </a:solidFill>
              </a:rPr>
              <a:t>}’)</a:t>
            </a:r>
          </a:p>
          <a:p>
            <a:endParaRPr lang="en-US" b="1" dirty="0">
              <a:solidFill>
                <a:srgbClr val="273239"/>
              </a:solidFill>
              <a:highlight>
                <a:srgbClr val="FFFFFF"/>
              </a:highlight>
              <a:latin typeface="Nunito" pitchFamily="2" charset="0"/>
            </a:endParaRPr>
          </a:p>
          <a:p>
            <a:endParaRPr lang="en-US" b="1" dirty="0">
              <a:solidFill>
                <a:srgbClr val="273239"/>
              </a:solidFill>
              <a:highlight>
                <a:srgbClr val="FFFFFF"/>
              </a:highlight>
              <a:latin typeface="Nunito" pitchFamily="2" charset="0"/>
            </a:endParaRPr>
          </a:p>
          <a:p>
            <a:r>
              <a:rPr lang="en-IN" b="1" i="0" dirty="0">
                <a:solidFill>
                  <a:srgbClr val="273239"/>
                </a:solidFill>
                <a:effectLst/>
                <a:highlight>
                  <a:srgbClr val="FFFFFF"/>
                </a:highlight>
                <a:latin typeface="Nunito" pitchFamily="2" charset="0"/>
              </a:rPr>
              <a:t>Output:</a:t>
            </a:r>
            <a:endParaRPr lang="en-US" b="1" i="0" dirty="0">
              <a:solidFill>
                <a:srgbClr val="273239"/>
              </a:solidFill>
              <a:effectLst/>
              <a:highlight>
                <a:srgbClr val="FFFFFF"/>
              </a:highlight>
              <a:latin typeface="Nunito" pitchFamily="2" charset="0"/>
            </a:endParaRPr>
          </a:p>
          <a:p>
            <a:endParaRPr lang="en-IN" dirty="0"/>
          </a:p>
        </p:txBody>
      </p:sp>
      <p:pic>
        <p:nvPicPr>
          <p:cNvPr id="5" name="Picture 4">
            <a:extLst>
              <a:ext uri="{FF2B5EF4-FFF2-40B4-BE49-F238E27FC236}">
                <a16:creationId xmlns:a16="http://schemas.microsoft.com/office/drawing/2014/main" id="{A3DE23E2-5006-986B-35BB-3D1329FD7F2F}"/>
              </a:ext>
            </a:extLst>
          </p:cNvPr>
          <p:cNvPicPr>
            <a:picLocks noChangeAspect="1"/>
          </p:cNvPicPr>
          <p:nvPr/>
        </p:nvPicPr>
        <p:blipFill>
          <a:blip r:embed="rId2"/>
          <a:stretch>
            <a:fillRect/>
          </a:stretch>
        </p:blipFill>
        <p:spPr>
          <a:xfrm>
            <a:off x="2752180" y="3673714"/>
            <a:ext cx="2636748" cy="2499577"/>
          </a:xfrm>
          <a:prstGeom prst="rect">
            <a:avLst/>
          </a:prstGeom>
        </p:spPr>
      </p:pic>
    </p:spTree>
    <p:extLst>
      <p:ext uri="{BB962C8B-B14F-4D97-AF65-F5344CB8AC3E}">
        <p14:creationId xmlns:p14="http://schemas.microsoft.com/office/powerpoint/2010/main" val="33725577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FCD3B5-8527-BAE9-D03B-A43DC4650423}"/>
              </a:ext>
            </a:extLst>
          </p:cNvPr>
          <p:cNvSpPr>
            <a:spLocks noGrp="1"/>
          </p:cNvSpPr>
          <p:nvPr>
            <p:ph type="body" idx="1"/>
          </p:nvPr>
        </p:nvSpPr>
        <p:spPr>
          <a:xfrm>
            <a:off x="117985" y="0"/>
            <a:ext cx="11828207" cy="6523704"/>
          </a:xfrm>
        </p:spPr>
        <p:txBody>
          <a:bodyPr/>
          <a:lstStyle/>
          <a:p>
            <a:r>
              <a:rPr lang="en-IN" dirty="0" err="1">
                <a:solidFill>
                  <a:schemeClr val="tx1"/>
                </a:solidFill>
              </a:rPr>
              <a:t>plt.plot</a:t>
            </a:r>
            <a:r>
              <a:rPr lang="en-IN" dirty="0">
                <a:solidFill>
                  <a:schemeClr val="tx1"/>
                </a:solidFill>
              </a:rPr>
              <a:t>(K, inertias, '</a:t>
            </a:r>
            <a:r>
              <a:rPr lang="en-IN" dirty="0" err="1">
                <a:solidFill>
                  <a:schemeClr val="tx1"/>
                </a:solidFill>
              </a:rPr>
              <a:t>bx</a:t>
            </a:r>
            <a:r>
              <a:rPr lang="en-IN" dirty="0">
                <a:solidFill>
                  <a:schemeClr val="tx1"/>
                </a:solidFill>
              </a:rPr>
              <a:t>-')</a:t>
            </a:r>
          </a:p>
          <a:p>
            <a:r>
              <a:rPr lang="en-IN" dirty="0" err="1">
                <a:solidFill>
                  <a:schemeClr val="tx1"/>
                </a:solidFill>
              </a:rPr>
              <a:t>plt.xlabel</a:t>
            </a:r>
            <a:r>
              <a:rPr lang="en-IN" dirty="0">
                <a:solidFill>
                  <a:schemeClr val="tx1"/>
                </a:solidFill>
              </a:rPr>
              <a:t>('Values of K')</a:t>
            </a:r>
          </a:p>
          <a:p>
            <a:r>
              <a:rPr lang="en-IN" dirty="0" err="1">
                <a:solidFill>
                  <a:schemeClr val="tx1"/>
                </a:solidFill>
              </a:rPr>
              <a:t>plt.ylabel</a:t>
            </a:r>
            <a:r>
              <a:rPr lang="en-IN" dirty="0">
                <a:solidFill>
                  <a:schemeClr val="tx1"/>
                </a:solidFill>
              </a:rPr>
              <a:t>('Inertia')</a:t>
            </a:r>
          </a:p>
          <a:p>
            <a:r>
              <a:rPr lang="en-IN" dirty="0" err="1">
                <a:solidFill>
                  <a:schemeClr val="tx1"/>
                </a:solidFill>
              </a:rPr>
              <a:t>plt.title</a:t>
            </a:r>
            <a:r>
              <a:rPr lang="en-IN" dirty="0">
                <a:solidFill>
                  <a:schemeClr val="tx1"/>
                </a:solidFill>
              </a:rPr>
              <a:t>('The Elbow Method using Inertia')</a:t>
            </a:r>
          </a:p>
          <a:p>
            <a:r>
              <a:rPr lang="en-IN" dirty="0" err="1">
                <a:solidFill>
                  <a:schemeClr val="tx1"/>
                </a:solidFill>
              </a:rPr>
              <a:t>plt.show</a:t>
            </a:r>
            <a:r>
              <a:rPr lang="en-IN" dirty="0">
                <a:solidFill>
                  <a:schemeClr val="tx1"/>
                </a:solidFill>
              </a:rPr>
              <a:t>()</a:t>
            </a:r>
          </a:p>
          <a:p>
            <a:r>
              <a:rPr lang="en-IN" b="1" i="0" dirty="0">
                <a:solidFill>
                  <a:srgbClr val="273239"/>
                </a:solidFill>
                <a:effectLst/>
                <a:highlight>
                  <a:srgbClr val="FFFFFF"/>
                </a:highlight>
                <a:latin typeface="Nunito" pitchFamily="2" charset="0"/>
              </a:rPr>
              <a:t>Output:</a:t>
            </a:r>
            <a:endParaRPr lang="en-IN" dirty="0"/>
          </a:p>
        </p:txBody>
      </p:sp>
      <p:pic>
        <p:nvPicPr>
          <p:cNvPr id="5122" name="Picture 2" descr="graph of k versus insertion ">
            <a:extLst>
              <a:ext uri="{FF2B5EF4-FFF2-40B4-BE49-F238E27FC236}">
                <a16:creationId xmlns:a16="http://schemas.microsoft.com/office/drawing/2014/main" id="{6F06A1C8-5418-338F-5F0A-3D826E0D3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290" y="2189829"/>
            <a:ext cx="54387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85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71F-FF09-DDA9-0B72-E94C843291B8}"/>
              </a:ext>
            </a:extLst>
          </p:cNvPr>
          <p:cNvSpPr>
            <a:spLocks noGrp="1"/>
          </p:cNvSpPr>
          <p:nvPr>
            <p:ph type="title"/>
          </p:nvPr>
        </p:nvSpPr>
        <p:spPr>
          <a:xfrm>
            <a:off x="235973" y="83575"/>
            <a:ext cx="11492682" cy="637766"/>
          </a:xfrm>
        </p:spPr>
        <p:txBody>
          <a:bodyPr>
            <a:normAutofit fontScale="90000"/>
          </a:bodyPr>
          <a:lstStyle/>
          <a:p>
            <a:pPr algn="ctr"/>
            <a:br>
              <a:rPr lang="en-IN" sz="4000" b="1" i="0" u="sng" dirty="0">
                <a:solidFill>
                  <a:srgbClr val="FF0000"/>
                </a:solidFill>
                <a:effectLst>
                  <a:outerShdw blurRad="38100" dist="38100" dir="2700000" algn="tl">
                    <a:srgbClr val="000000">
                      <a:alpha val="43137"/>
                    </a:srgbClr>
                  </a:outerShdw>
                </a:effectLst>
                <a:highlight>
                  <a:srgbClr val="FFFFFF"/>
                </a:highlight>
                <a:latin typeface="+mn-lt"/>
              </a:rPr>
            </a:br>
            <a:r>
              <a:rPr lang="en-IN" sz="4000" b="1" i="0" u="sng" dirty="0">
                <a:solidFill>
                  <a:srgbClr val="FF0000"/>
                </a:solidFill>
                <a:effectLst>
                  <a:outerShdw blurRad="38100" dist="38100" dir="2700000" algn="tl">
                    <a:srgbClr val="000000">
                      <a:alpha val="43137"/>
                    </a:srgbClr>
                  </a:outerShdw>
                </a:effectLst>
                <a:highlight>
                  <a:srgbClr val="FFFFFF"/>
                </a:highlight>
                <a:latin typeface="+mn-lt"/>
              </a:rPr>
              <a:t>Types of Classification</a:t>
            </a:r>
            <a:br>
              <a:rPr lang="en-IN" b="0" i="0" dirty="0">
                <a:solidFill>
                  <a:srgbClr val="272C37"/>
                </a:solidFill>
                <a:effectLst/>
                <a:highlight>
                  <a:srgbClr val="FFFFFF"/>
                </a:highligh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7FBC9A48-3C66-D819-55ED-428CADFD28C4}"/>
              </a:ext>
            </a:extLst>
          </p:cNvPr>
          <p:cNvSpPr>
            <a:spLocks noGrp="1"/>
          </p:cNvSpPr>
          <p:nvPr>
            <p:ph idx="1"/>
          </p:nvPr>
        </p:nvSpPr>
        <p:spPr>
          <a:xfrm>
            <a:off x="235973" y="816078"/>
            <a:ext cx="11492681" cy="5948516"/>
          </a:xfrm>
        </p:spPr>
        <p:txBody>
          <a:bodyPr>
            <a:normAutofit/>
          </a:bodyPr>
          <a:lstStyle/>
          <a:p>
            <a:pPr algn="l">
              <a:buFont typeface="Arial" panose="020B0604020202020204" pitchFamily="34" charset="0"/>
              <a:buChar char="•"/>
            </a:pPr>
            <a:endParaRPr lang="en-US" sz="2400" b="1" i="0" dirty="0">
              <a:solidFill>
                <a:srgbClr val="51565E"/>
              </a:solidFill>
              <a:effectLst/>
              <a:highlight>
                <a:srgbClr val="FFFFFF"/>
              </a:highlight>
            </a:endParaRPr>
          </a:p>
          <a:p>
            <a:pPr algn="l">
              <a:buFont typeface="Arial" panose="020B0604020202020204" pitchFamily="34" charset="0"/>
              <a:buChar char="•"/>
            </a:pPr>
            <a:r>
              <a:rPr lang="en-US" sz="2400" b="1" i="0" dirty="0">
                <a:effectLst/>
                <a:highlight>
                  <a:srgbClr val="FFFFFF"/>
                </a:highlight>
              </a:rPr>
              <a:t>Decision Tree Classification</a:t>
            </a:r>
            <a:r>
              <a:rPr lang="en-US" sz="2400" b="0" i="0" dirty="0">
                <a:solidFill>
                  <a:srgbClr val="51565E"/>
                </a:solidFill>
                <a:effectLst/>
                <a:highlight>
                  <a:srgbClr val="FFFFFF"/>
                </a:highlight>
              </a:rPr>
              <a:t>: This type divides a dataset into segments based on particular feature variables. The divisions’ threshold values are typically the mean or mode of the feature variable if they happen to be numerical.</a:t>
            </a:r>
          </a:p>
          <a:p>
            <a:pPr marL="0" indent="0" algn="l">
              <a:buNone/>
            </a:pPr>
            <a:endParaRPr lang="en-US" sz="2400" b="0" i="0" dirty="0">
              <a:solidFill>
                <a:srgbClr val="51565E"/>
              </a:solidFill>
              <a:effectLst/>
              <a:highlight>
                <a:srgbClr val="FFFFFF"/>
              </a:highlight>
            </a:endParaRPr>
          </a:p>
          <a:p>
            <a:pPr algn="l">
              <a:buFont typeface="Arial" panose="020B0604020202020204" pitchFamily="34" charset="0"/>
              <a:buChar char="•"/>
            </a:pPr>
            <a:r>
              <a:rPr lang="en-US" sz="2400" b="1" i="0" dirty="0">
                <a:effectLst/>
                <a:highlight>
                  <a:srgbClr val="FFFFFF"/>
                </a:highlight>
              </a:rPr>
              <a:t>K-Nearest Neighbor</a:t>
            </a:r>
            <a:r>
              <a:rPr lang="en-US" sz="2400" b="0" i="0" dirty="0">
                <a:solidFill>
                  <a:srgbClr val="51565E"/>
                </a:solidFill>
                <a:effectLst/>
                <a:highlight>
                  <a:srgbClr val="FFFFFF"/>
                </a:highlight>
              </a:rPr>
              <a:t>: This Classification type identifies the K nearest neighbors to a given observation point. It then uses K points to evaluate the proportions of each type of target variable and predicts the target variable that has the highest ratio.</a:t>
            </a:r>
          </a:p>
          <a:p>
            <a:pPr algn="l">
              <a:buFont typeface="Arial" panose="020B0604020202020204" pitchFamily="34" charset="0"/>
              <a:buChar char="•"/>
            </a:pPr>
            <a:endParaRPr lang="en-US" sz="2400" b="0" i="0" dirty="0">
              <a:solidFill>
                <a:srgbClr val="51565E"/>
              </a:solidFill>
              <a:effectLst/>
              <a:highlight>
                <a:srgbClr val="FFFFFF"/>
              </a:highlight>
            </a:endParaRPr>
          </a:p>
          <a:p>
            <a:pPr algn="l">
              <a:buFont typeface="Arial" panose="020B0604020202020204" pitchFamily="34" charset="0"/>
              <a:buChar char="•"/>
            </a:pPr>
            <a:r>
              <a:rPr lang="en-US" sz="2400" b="1" i="0" u="none" strike="noStrike" dirty="0">
                <a:effectLst/>
                <a:highlight>
                  <a:srgbClr val="FFFFFF"/>
                </a:highlight>
              </a:rPr>
              <a:t>Logistic Regression</a:t>
            </a:r>
            <a:r>
              <a:rPr lang="en-US" sz="2400" b="0" i="0" dirty="0">
                <a:effectLst/>
                <a:highlight>
                  <a:srgbClr val="FFFFFF"/>
                </a:highlight>
              </a:rPr>
              <a:t>: </a:t>
            </a:r>
            <a:r>
              <a:rPr lang="en-US" sz="2400" b="0" i="0" dirty="0">
                <a:solidFill>
                  <a:srgbClr val="51565E"/>
                </a:solidFill>
                <a:effectLst/>
                <a:highlight>
                  <a:srgbClr val="FFFFFF"/>
                </a:highlight>
              </a:rPr>
              <a:t>This classification type isn't complex so it can be easily adopted with minimal training. It predicts the probability of Y being associated with the X input variable.</a:t>
            </a:r>
          </a:p>
          <a:p>
            <a:endParaRPr lang="en-IN" sz="2400" dirty="0"/>
          </a:p>
        </p:txBody>
      </p:sp>
    </p:spTree>
    <p:extLst>
      <p:ext uri="{BB962C8B-B14F-4D97-AF65-F5344CB8AC3E}">
        <p14:creationId xmlns:p14="http://schemas.microsoft.com/office/powerpoint/2010/main" val="2956661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9964-E50C-4B12-B673-E650F5E6A1F2}"/>
              </a:ext>
            </a:extLst>
          </p:cNvPr>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latin typeface="+mn-lt"/>
              </a:rPr>
              <a:t>Elbow Method: Step by Step</a:t>
            </a:r>
          </a:p>
        </p:txBody>
      </p:sp>
      <p:sp>
        <p:nvSpPr>
          <p:cNvPr id="3" name="Content Placeholder 2">
            <a:extLst>
              <a:ext uri="{FF2B5EF4-FFF2-40B4-BE49-F238E27FC236}">
                <a16:creationId xmlns:a16="http://schemas.microsoft.com/office/drawing/2014/main" id="{8F04B1C8-7321-7701-F274-5EB61790A051}"/>
              </a:ext>
            </a:extLst>
          </p:cNvPr>
          <p:cNvSpPr>
            <a:spLocks noGrp="1"/>
          </p:cNvSpPr>
          <p:nvPr>
            <p:ph idx="1"/>
          </p:nvPr>
        </p:nvSpPr>
        <p:spPr/>
        <p:txBody>
          <a:bodyPr/>
          <a:lstStyle/>
          <a:p>
            <a:r>
              <a:rPr lang="en-US" dirty="0"/>
              <a:t>Choose a range of k values to consider (e.g., 1 to 10).</a:t>
            </a:r>
          </a:p>
          <a:p>
            <a:endParaRPr lang="en-US" dirty="0"/>
          </a:p>
          <a:p>
            <a:r>
              <a:rPr lang="en-US" dirty="0"/>
              <a:t>For each k value, run the K-means algorithm with k clusters on the data.</a:t>
            </a:r>
          </a:p>
          <a:p>
            <a:endParaRPr lang="en-US" dirty="0"/>
          </a:p>
          <a:p>
            <a:r>
              <a:rPr lang="en-US" dirty="0"/>
              <a:t>Calculate the inertia (sum of squared distances within clusters) for each k.</a:t>
            </a:r>
          </a:p>
          <a:p>
            <a:endParaRPr lang="en-US" dirty="0"/>
          </a:p>
          <a:p>
            <a:r>
              <a:rPr lang="en-US" dirty="0"/>
              <a:t>Plot the inertia values against the corresponding k values.</a:t>
            </a:r>
          </a:p>
          <a:p>
            <a:endParaRPr lang="en-US" dirty="0"/>
          </a:p>
        </p:txBody>
      </p:sp>
    </p:spTree>
    <p:extLst>
      <p:ext uri="{BB962C8B-B14F-4D97-AF65-F5344CB8AC3E}">
        <p14:creationId xmlns:p14="http://schemas.microsoft.com/office/powerpoint/2010/main" val="1575291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D4DA-8382-1468-B358-94066FD801F1}"/>
              </a:ext>
            </a:extLst>
          </p:cNvPr>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latin typeface="+mn-lt"/>
              </a:rPr>
              <a:t>Cont.</a:t>
            </a:r>
          </a:p>
        </p:txBody>
      </p:sp>
      <p:pic>
        <p:nvPicPr>
          <p:cNvPr id="5" name="Content Placeholder 4" descr="A graph of a hand with a line drawn on it&#10;&#10;Description automatically generated">
            <a:extLst>
              <a:ext uri="{FF2B5EF4-FFF2-40B4-BE49-F238E27FC236}">
                <a16:creationId xmlns:a16="http://schemas.microsoft.com/office/drawing/2014/main" id="{03290195-C4D4-E54F-9B23-178D078DA277}"/>
              </a:ext>
            </a:extLst>
          </p:cNvPr>
          <p:cNvPicPr>
            <a:picLocks noGrp="1" noChangeAspect="1"/>
          </p:cNvPicPr>
          <p:nvPr>
            <p:ph idx="1"/>
          </p:nvPr>
        </p:nvPicPr>
        <p:blipFill>
          <a:blip r:embed="rId2"/>
          <a:stretch>
            <a:fillRect/>
          </a:stretch>
        </p:blipFill>
        <p:spPr>
          <a:xfrm>
            <a:off x="3173556" y="1825625"/>
            <a:ext cx="5844887" cy="4351338"/>
          </a:xfrm>
        </p:spPr>
      </p:pic>
    </p:spTree>
    <p:extLst>
      <p:ext uri="{BB962C8B-B14F-4D97-AF65-F5344CB8AC3E}">
        <p14:creationId xmlns:p14="http://schemas.microsoft.com/office/powerpoint/2010/main" val="38502398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ABF1-FC03-43BD-9AD8-4A809149FB98}"/>
              </a:ext>
            </a:extLst>
          </p:cNvPr>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latin typeface="+mn-lt"/>
              </a:rPr>
              <a:t>Identifying the Elbow Point</a:t>
            </a:r>
          </a:p>
        </p:txBody>
      </p:sp>
      <p:sp>
        <p:nvSpPr>
          <p:cNvPr id="3" name="Content Placeholder 2">
            <a:extLst>
              <a:ext uri="{FF2B5EF4-FFF2-40B4-BE49-F238E27FC236}">
                <a16:creationId xmlns:a16="http://schemas.microsoft.com/office/drawing/2014/main" id="{95985835-CAA7-8D81-A52A-FAF6D0F644E8}"/>
              </a:ext>
            </a:extLst>
          </p:cNvPr>
          <p:cNvSpPr>
            <a:spLocks noGrp="1"/>
          </p:cNvSpPr>
          <p:nvPr>
            <p:ph idx="1"/>
          </p:nvPr>
        </p:nvSpPr>
        <p:spPr/>
        <p:txBody>
          <a:bodyPr/>
          <a:lstStyle/>
          <a:p>
            <a:r>
              <a:rPr lang="en-US" dirty="0"/>
              <a:t>The elbow point is the optimal k value.</a:t>
            </a:r>
          </a:p>
          <a:p>
            <a:endParaRPr lang="en-US" dirty="0"/>
          </a:p>
          <a:p>
            <a:r>
              <a:rPr lang="en-US" dirty="0"/>
              <a:t>It is the point where inertia starts to level off or decreases at a slower rate.</a:t>
            </a:r>
          </a:p>
          <a:p>
            <a:pPr marL="0" indent="0">
              <a:buNone/>
            </a:pPr>
            <a:endParaRPr lang="en-US" dirty="0"/>
          </a:p>
          <a:p>
            <a:r>
              <a:rPr lang="en-US" dirty="0"/>
              <a:t>Adding more clusters beyond this point may not significantly improve clustering quality.</a:t>
            </a:r>
          </a:p>
          <a:p>
            <a:pPr marL="0" indent="0">
              <a:buNone/>
            </a:pPr>
            <a:br>
              <a:rPr lang="en-US" dirty="0"/>
            </a:br>
            <a:endParaRPr lang="en-US" dirty="0"/>
          </a:p>
        </p:txBody>
      </p:sp>
    </p:spTree>
    <p:extLst>
      <p:ext uri="{BB962C8B-B14F-4D97-AF65-F5344CB8AC3E}">
        <p14:creationId xmlns:p14="http://schemas.microsoft.com/office/powerpoint/2010/main" val="26827869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09EC-C0EC-AAE5-7D49-AD53929ABDAF}"/>
              </a:ext>
            </a:extLst>
          </p:cNvPr>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latin typeface="+mn-lt"/>
              </a:rPr>
              <a:t>Limitations of the Elbow Method</a:t>
            </a:r>
          </a:p>
        </p:txBody>
      </p:sp>
      <p:sp>
        <p:nvSpPr>
          <p:cNvPr id="3" name="Content Placeholder 2">
            <a:extLst>
              <a:ext uri="{FF2B5EF4-FFF2-40B4-BE49-F238E27FC236}">
                <a16:creationId xmlns:a16="http://schemas.microsoft.com/office/drawing/2014/main" id="{3ADA19D7-60B0-7AE3-0CF5-C43DEA6ADF4D}"/>
              </a:ext>
            </a:extLst>
          </p:cNvPr>
          <p:cNvSpPr>
            <a:spLocks noGrp="1"/>
          </p:cNvSpPr>
          <p:nvPr>
            <p:ph idx="1"/>
          </p:nvPr>
        </p:nvSpPr>
        <p:spPr/>
        <p:txBody>
          <a:bodyPr/>
          <a:lstStyle/>
          <a:p>
            <a:r>
              <a:rPr lang="en-US" dirty="0"/>
              <a:t>The elbow method may not always yield a clear-cut elbow point, especially for complex datasets.</a:t>
            </a:r>
          </a:p>
          <a:p>
            <a:pPr marL="0" indent="0">
              <a:buNone/>
            </a:pPr>
            <a:endParaRPr lang="en-US" dirty="0"/>
          </a:p>
          <a:p>
            <a:r>
              <a:rPr lang="en-US" dirty="0"/>
              <a:t>It is subjective, and the optimal k value may vary based on interpretation.</a:t>
            </a:r>
          </a:p>
          <a:p>
            <a:endParaRPr lang="en-US" dirty="0"/>
          </a:p>
        </p:txBody>
      </p:sp>
    </p:spTree>
    <p:extLst>
      <p:ext uri="{BB962C8B-B14F-4D97-AF65-F5344CB8AC3E}">
        <p14:creationId xmlns:p14="http://schemas.microsoft.com/office/powerpoint/2010/main" val="32012867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FEFA88E-3EED-40F5-C031-D8E372FFDB62}"/>
              </a:ext>
            </a:extLst>
          </p:cNvPr>
          <p:cNvSpPr>
            <a:spLocks noGrp="1" noChangeArrowheads="1"/>
          </p:cNvSpPr>
          <p:nvPr>
            <p:ph type="title"/>
          </p:nvPr>
        </p:nvSpPr>
        <p:spPr/>
        <p:txBody>
          <a:bodyPr/>
          <a:lstStyle/>
          <a:p>
            <a:pPr eaLnBrk="1" hangingPunct="1"/>
            <a:r>
              <a:rPr lang="en-US" altLang="en-US" sz="3500" b="1" dirty="0">
                <a:solidFill>
                  <a:srgbClr val="FF0000"/>
                </a:solidFill>
                <a:effectLst>
                  <a:outerShdw blurRad="38100" dist="38100" dir="2700000" algn="tl">
                    <a:srgbClr val="000000">
                      <a:alpha val="43137"/>
                    </a:srgbClr>
                  </a:outerShdw>
                </a:effectLst>
                <a:latin typeface="+mn-lt"/>
              </a:rPr>
              <a:t>Weaknesses of K-Mean Clustering</a:t>
            </a:r>
            <a:br>
              <a:rPr lang="en-US" altLang="en-US" sz="3500" dirty="0"/>
            </a:br>
            <a:r>
              <a:rPr lang="en-US" altLang="en-US" sz="3500" dirty="0"/>
              <a:t> </a:t>
            </a:r>
          </a:p>
        </p:txBody>
      </p:sp>
      <p:sp>
        <p:nvSpPr>
          <p:cNvPr id="33795" name="Rectangle 3">
            <a:extLst>
              <a:ext uri="{FF2B5EF4-FFF2-40B4-BE49-F238E27FC236}">
                <a16:creationId xmlns:a16="http://schemas.microsoft.com/office/drawing/2014/main" id="{5A2F29A7-C278-AA0A-FF89-7A81B8164D74}"/>
              </a:ext>
            </a:extLst>
          </p:cNvPr>
          <p:cNvSpPr>
            <a:spLocks noGrp="1" noChangeArrowheads="1"/>
          </p:cNvSpPr>
          <p:nvPr>
            <p:ph idx="1"/>
          </p:nvPr>
        </p:nvSpPr>
        <p:spPr>
          <a:xfrm>
            <a:off x="555585" y="1522513"/>
            <a:ext cx="11273742" cy="4970362"/>
          </a:xfrm>
        </p:spPr>
        <p:txBody>
          <a:bodyPr>
            <a:normAutofit fontScale="92500"/>
          </a:bodyPr>
          <a:lstStyle/>
          <a:p>
            <a:pPr marL="571500" indent="-571500">
              <a:buFont typeface="Wingdings" pitchFamily="2" charset="2"/>
              <a:buAutoNum type="arabicPeriod"/>
            </a:pPr>
            <a:r>
              <a:rPr lang="en-US" altLang="en-US" sz="2600" dirty="0"/>
              <a:t>When the numbers of data are not so many, initial grouping will determine the cluster significantly. </a:t>
            </a:r>
          </a:p>
          <a:p>
            <a:pPr marL="571500" indent="-571500">
              <a:buFont typeface="Wingdings" pitchFamily="2" charset="2"/>
              <a:buAutoNum type="arabicPeriod"/>
            </a:pPr>
            <a:endParaRPr lang="en-US" altLang="en-US" sz="2600" dirty="0"/>
          </a:p>
          <a:p>
            <a:pPr marL="571500" indent="-571500">
              <a:buFont typeface="Wingdings" pitchFamily="2" charset="2"/>
              <a:buAutoNum type="arabicPeriod"/>
            </a:pPr>
            <a:r>
              <a:rPr lang="en-US" altLang="en-US" sz="2600" dirty="0"/>
              <a:t>The number of cluster, K, must be determined before hand. Its disadvantage is that it does not yield the same result with each run, since the resulting clusters depend on the initial random assignments.</a:t>
            </a:r>
          </a:p>
          <a:p>
            <a:pPr marL="571500" indent="-571500">
              <a:buFont typeface="Wingdings" pitchFamily="2" charset="2"/>
              <a:buAutoNum type="arabicPeriod"/>
            </a:pPr>
            <a:endParaRPr lang="en-US" altLang="en-US" sz="2600" dirty="0"/>
          </a:p>
          <a:p>
            <a:pPr marL="571500" indent="-571500">
              <a:buFont typeface="Wingdings" pitchFamily="2" charset="2"/>
              <a:buAutoNum type="arabicPeriod"/>
            </a:pPr>
            <a:r>
              <a:rPr lang="en-US" altLang="en-US" sz="2600" dirty="0"/>
              <a:t>We never know the real cluster, using the same data, because if it is inputted in a different order it may produce different cluster if the number of data is few. </a:t>
            </a:r>
          </a:p>
          <a:p>
            <a:pPr marL="571500" indent="-571500">
              <a:buFont typeface="Wingdings" pitchFamily="2" charset="2"/>
              <a:buAutoNum type="arabicPeriod"/>
            </a:pPr>
            <a:endParaRPr lang="en-US" altLang="en-US" sz="2600" dirty="0"/>
          </a:p>
          <a:p>
            <a:pPr marL="571500" indent="-571500">
              <a:buFont typeface="Wingdings" pitchFamily="2" charset="2"/>
              <a:buAutoNum type="arabicPeriod"/>
            </a:pPr>
            <a:r>
              <a:rPr lang="en-US" altLang="en-US" sz="2600" dirty="0"/>
              <a:t>It is sensitive to initial condition. Different initial condition may produce different result of cluster. The algorithm may be trapped in the </a:t>
            </a:r>
            <a:r>
              <a:rPr lang="en-US" altLang="en-US" sz="2600" i="1" u="sng" dirty="0"/>
              <a:t>local optimum</a:t>
            </a:r>
            <a:r>
              <a:rPr lang="en-US" altLang="en-US" sz="2600" dirty="0"/>
              <a:t>.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2A85102-A42B-84EC-B69D-D1F44BF80B42}"/>
              </a:ext>
            </a:extLst>
          </p:cNvPr>
          <p:cNvSpPr>
            <a:spLocks noGrp="1" noChangeArrowheads="1"/>
          </p:cNvSpPr>
          <p:nvPr>
            <p:ph type="title"/>
          </p:nvPr>
        </p:nvSpPr>
        <p:spPr/>
        <p:txBody>
          <a:bodyPr/>
          <a:lstStyle/>
          <a:p>
            <a:pPr eaLnBrk="1" hangingPunct="1"/>
            <a:r>
              <a:rPr lang="en-US" altLang="en-US" b="1" dirty="0">
                <a:solidFill>
                  <a:srgbClr val="FF0000"/>
                </a:solidFill>
                <a:effectLst>
                  <a:outerShdw blurRad="38100" dist="38100" dir="2700000" algn="tl">
                    <a:srgbClr val="000000">
                      <a:alpha val="43137"/>
                    </a:srgbClr>
                  </a:outerShdw>
                </a:effectLst>
                <a:latin typeface="+mn-lt"/>
              </a:rPr>
              <a:t>Applications of K-Mean Clustering</a:t>
            </a:r>
          </a:p>
        </p:txBody>
      </p:sp>
      <p:sp>
        <p:nvSpPr>
          <p:cNvPr id="34819" name="Rectangle 3">
            <a:extLst>
              <a:ext uri="{FF2B5EF4-FFF2-40B4-BE49-F238E27FC236}">
                <a16:creationId xmlns:a16="http://schemas.microsoft.com/office/drawing/2014/main" id="{EA4EBED5-DC40-E7C5-A68D-6D5AE6287627}"/>
              </a:ext>
            </a:extLst>
          </p:cNvPr>
          <p:cNvSpPr>
            <a:spLocks noGrp="1" noChangeArrowheads="1"/>
          </p:cNvSpPr>
          <p:nvPr>
            <p:ph idx="1"/>
          </p:nvPr>
        </p:nvSpPr>
        <p:spPr>
          <a:xfrm>
            <a:off x="302871" y="1795041"/>
            <a:ext cx="11586258" cy="5219218"/>
          </a:xfrm>
        </p:spPr>
        <p:txBody>
          <a:bodyPr>
            <a:normAutofit/>
          </a:bodyPr>
          <a:lstStyle/>
          <a:p>
            <a:pPr eaLnBrk="1" hangingPunct="1"/>
            <a:r>
              <a:rPr lang="en-US" altLang="en-US" sz="2400" dirty="0"/>
              <a:t>It is relatively </a:t>
            </a:r>
            <a:r>
              <a:rPr lang="en-US" altLang="en-US" sz="2400" i="1" dirty="0"/>
              <a:t>efficient and fast.</a:t>
            </a:r>
            <a:r>
              <a:rPr lang="en-US" altLang="en-US" sz="2400" dirty="0"/>
              <a:t> It computes result at </a:t>
            </a:r>
            <a:r>
              <a:rPr lang="en-US" altLang="en-US" sz="2400" b="1" dirty="0"/>
              <a:t>O(</a:t>
            </a:r>
            <a:r>
              <a:rPr lang="en-US" altLang="en-US" sz="2400" b="1" dirty="0" err="1"/>
              <a:t>tkn</a:t>
            </a:r>
            <a:r>
              <a:rPr lang="en-US" altLang="en-US" sz="2400" b="1" dirty="0"/>
              <a:t>), </a:t>
            </a:r>
            <a:r>
              <a:rPr lang="en-US" altLang="en-US" sz="2400" dirty="0"/>
              <a:t>where n is number of objects or points, k is number of clusters and t is number of iterations. </a:t>
            </a:r>
          </a:p>
          <a:p>
            <a:pPr eaLnBrk="1" hangingPunct="1"/>
            <a:endParaRPr lang="en-US" altLang="en-US" sz="2400" dirty="0"/>
          </a:p>
          <a:p>
            <a:pPr eaLnBrk="1" hangingPunct="1"/>
            <a:r>
              <a:rPr lang="en-US" altLang="en-US" sz="2400" dirty="0"/>
              <a:t>k-means clustering can be applied to </a:t>
            </a:r>
            <a:r>
              <a:rPr lang="en-US" altLang="en-US" sz="2400" i="1" dirty="0"/>
              <a:t>machine learning or data mining</a:t>
            </a:r>
          </a:p>
          <a:p>
            <a:pPr eaLnBrk="1" hangingPunct="1"/>
            <a:endParaRPr lang="en-US" altLang="en-US" sz="2400" i="1" dirty="0"/>
          </a:p>
          <a:p>
            <a:pPr eaLnBrk="1" hangingPunct="1"/>
            <a:r>
              <a:rPr lang="en-US" altLang="en-US" sz="2400" i="1" dirty="0"/>
              <a:t>Used on acoustic data in speech understanding to convert waveforms into one of k categories (known as Vector Quantization or Image Segmentation).</a:t>
            </a:r>
          </a:p>
          <a:p>
            <a:pPr eaLnBrk="1" hangingPunct="1"/>
            <a:endParaRPr lang="en-US" altLang="en-US" sz="2400" i="1" dirty="0"/>
          </a:p>
          <a:p>
            <a:pPr eaLnBrk="1" hangingPunct="1"/>
            <a:r>
              <a:rPr lang="en-US" altLang="en-US" sz="2400" i="1" dirty="0"/>
              <a:t>Also used for choosing color palettes on old fashioned graphical display devices and Image Quantization.</a:t>
            </a:r>
            <a:r>
              <a:rPr lang="en-US" altLang="en-US" sz="2400" dirty="0"/>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7AE52C8-AF47-8954-04A1-EC3CC3D426BF}"/>
              </a:ext>
            </a:extLst>
          </p:cNvPr>
          <p:cNvSpPr>
            <a:spLocks noGrp="1" noChangeArrowheads="1"/>
          </p:cNvSpPr>
          <p:nvPr>
            <p:ph type="title"/>
          </p:nvPr>
        </p:nvSpPr>
        <p:spPr/>
        <p:txBody>
          <a:bodyPr/>
          <a:lstStyle/>
          <a:p>
            <a:pPr eaLnBrk="1" hangingPunct="1"/>
            <a:r>
              <a:rPr lang="en-US" altLang="en-US" b="1" dirty="0">
                <a:solidFill>
                  <a:srgbClr val="FF0000"/>
                </a:solidFill>
                <a:effectLst>
                  <a:outerShdw blurRad="38100" dist="38100" dir="2700000" algn="tl">
                    <a:srgbClr val="000000">
                      <a:alpha val="43137"/>
                    </a:srgbClr>
                  </a:outerShdw>
                </a:effectLst>
                <a:latin typeface="+mn-lt"/>
              </a:rPr>
              <a:t>CONCLUSION</a:t>
            </a:r>
          </a:p>
        </p:txBody>
      </p:sp>
      <p:sp>
        <p:nvSpPr>
          <p:cNvPr id="35843" name="Rectangle 3">
            <a:extLst>
              <a:ext uri="{FF2B5EF4-FFF2-40B4-BE49-F238E27FC236}">
                <a16:creationId xmlns:a16="http://schemas.microsoft.com/office/drawing/2014/main" id="{FCA3B2D9-183B-F3E5-00E5-550892AE95EF}"/>
              </a:ext>
            </a:extLst>
          </p:cNvPr>
          <p:cNvSpPr>
            <a:spLocks noGrp="1" noChangeArrowheads="1"/>
          </p:cNvSpPr>
          <p:nvPr>
            <p:ph idx="1"/>
          </p:nvPr>
        </p:nvSpPr>
        <p:spPr/>
        <p:txBody>
          <a:bodyPr/>
          <a:lstStyle/>
          <a:p>
            <a:pPr eaLnBrk="1" hangingPunct="1"/>
            <a:r>
              <a:rPr lang="en-US" altLang="en-US" i="1" dirty="0"/>
              <a:t>K-means algorithm is </a:t>
            </a:r>
            <a:r>
              <a:rPr lang="en-US" altLang="en-US" dirty="0"/>
              <a:t>useful for undirected knowledge discovery and is relatively simple. </a:t>
            </a:r>
          </a:p>
          <a:p>
            <a:pPr eaLnBrk="1" hangingPunct="1"/>
            <a:endParaRPr lang="en-US" altLang="en-US" dirty="0"/>
          </a:p>
          <a:p>
            <a:pPr eaLnBrk="1" hangingPunct="1"/>
            <a:r>
              <a:rPr lang="en-US" altLang="en-US" dirty="0"/>
              <a:t>K-means has found wide spread usage in lot of fields, ranging from unsupervised learning of neural network, Pattern recognitions, Classification analysis, Artificial intelligence, image processing, machine vision, and many others.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2081-41CB-9743-9EBC-7E58F097C7ED}"/>
              </a:ext>
            </a:extLst>
          </p:cNvPr>
          <p:cNvSpPr>
            <a:spLocks noGrp="1"/>
          </p:cNvSpPr>
          <p:nvPr>
            <p:ph type="title"/>
          </p:nvPr>
        </p:nvSpPr>
        <p:spPr>
          <a:xfrm>
            <a:off x="157317" y="54492"/>
            <a:ext cx="11887200" cy="7050231"/>
          </a:xfrm>
        </p:spPr>
        <p:txBody>
          <a:bodyPr>
            <a:normAutofit/>
          </a:bodyPr>
          <a:lstStyle/>
          <a:p>
            <a:r>
              <a:rPr lang="en-US" sz="2800" b="1" i="0" dirty="0">
                <a:solidFill>
                  <a:srgbClr val="273239"/>
                </a:solidFill>
                <a:effectLst/>
                <a:highlight>
                  <a:srgbClr val="FFFFFF"/>
                </a:highlight>
                <a:latin typeface="Nunito" pitchFamily="2" charset="0"/>
              </a:rPr>
              <a:t>Drawback of standard K-means algorithm:</a:t>
            </a:r>
            <a:br>
              <a:rPr lang="en-US" sz="2800" b="1" i="0" dirty="0">
                <a:solidFill>
                  <a:srgbClr val="273239"/>
                </a:solidFill>
                <a:effectLst/>
                <a:highlight>
                  <a:srgbClr val="FFFFFF"/>
                </a:highlight>
                <a:latin typeface="Nunito" pitchFamily="2" charset="0"/>
              </a:rPr>
            </a:br>
            <a:br>
              <a:rPr lang="en-US" sz="2800" b="1" i="0" dirty="0">
                <a:solidFill>
                  <a:srgbClr val="273239"/>
                </a:solidFill>
                <a:effectLst/>
                <a:highlight>
                  <a:srgbClr val="FFFFFF"/>
                </a:highlight>
                <a:latin typeface="Nunito" pitchFamily="2" charset="0"/>
              </a:rPr>
            </a:br>
            <a:br>
              <a:rPr lang="en-US" sz="2800" b="1" i="0" dirty="0">
                <a:solidFill>
                  <a:srgbClr val="273239"/>
                </a:solidFill>
                <a:effectLst/>
                <a:highlight>
                  <a:srgbClr val="FFFFFF"/>
                </a:highlight>
                <a:latin typeface="Nunito" pitchFamily="2" charset="0"/>
              </a:rPr>
            </a:br>
            <a:br>
              <a:rPr lang="en-US" sz="2800" b="1" i="0" dirty="0">
                <a:solidFill>
                  <a:srgbClr val="273239"/>
                </a:solidFill>
                <a:effectLst/>
                <a:highlight>
                  <a:srgbClr val="FFFFFF"/>
                </a:highlight>
                <a:latin typeface="Nunito" pitchFamily="2" charset="0"/>
              </a:rPr>
            </a:br>
            <a:r>
              <a:rPr lang="en-US" sz="2800" b="0" i="0" dirty="0">
                <a:solidFill>
                  <a:srgbClr val="273239"/>
                </a:solidFill>
                <a:effectLst/>
                <a:highlight>
                  <a:srgbClr val="FFFFFF"/>
                </a:highlight>
                <a:latin typeface="Nunito" pitchFamily="2" charset="0"/>
              </a:rPr>
              <a:t>One disadvantage of the K-means algorithm is that it is sensitive to the initialization of the centroids or the mean points. </a:t>
            </a:r>
            <a:br>
              <a:rPr lang="en-US" sz="2800" b="0" i="0" dirty="0">
                <a:solidFill>
                  <a:srgbClr val="273239"/>
                </a:solidFill>
                <a:effectLst/>
                <a:highlight>
                  <a:srgbClr val="FFFFFF"/>
                </a:highlight>
                <a:latin typeface="Nunito" pitchFamily="2" charset="0"/>
              </a:rPr>
            </a:br>
            <a:br>
              <a:rPr lang="en-US" sz="2800" b="0" i="0" dirty="0">
                <a:solidFill>
                  <a:srgbClr val="273239"/>
                </a:solidFill>
                <a:effectLst/>
                <a:highlight>
                  <a:srgbClr val="FFFFFF"/>
                </a:highlight>
                <a:latin typeface="Nunito" pitchFamily="2" charset="0"/>
              </a:rPr>
            </a:br>
            <a:r>
              <a:rPr lang="en-US" sz="2800" b="0" i="0" dirty="0">
                <a:solidFill>
                  <a:srgbClr val="273239"/>
                </a:solidFill>
                <a:effectLst/>
                <a:highlight>
                  <a:srgbClr val="FFFFFF"/>
                </a:highlight>
                <a:latin typeface="Nunito" pitchFamily="2" charset="0"/>
              </a:rPr>
              <a:t>So, if a centroid is initialized to be a “far-off” point, it might just end up with no points associated with it, and at the same time, more than one cluster might end up linked with a single centroid. </a:t>
            </a:r>
            <a:br>
              <a:rPr lang="en-US" sz="2800" b="0" i="0" dirty="0">
                <a:solidFill>
                  <a:srgbClr val="273239"/>
                </a:solidFill>
                <a:effectLst/>
                <a:highlight>
                  <a:srgbClr val="FFFFFF"/>
                </a:highlight>
                <a:latin typeface="Nunito" pitchFamily="2" charset="0"/>
              </a:rPr>
            </a:br>
            <a:br>
              <a:rPr lang="en-US" sz="2800" b="0" i="0" dirty="0">
                <a:solidFill>
                  <a:srgbClr val="273239"/>
                </a:solidFill>
                <a:effectLst/>
                <a:highlight>
                  <a:srgbClr val="FFFFFF"/>
                </a:highlight>
                <a:latin typeface="Nunito" pitchFamily="2" charset="0"/>
              </a:rPr>
            </a:br>
            <a:r>
              <a:rPr lang="en-US" sz="2800" b="0" i="0" dirty="0">
                <a:solidFill>
                  <a:srgbClr val="273239"/>
                </a:solidFill>
                <a:effectLst/>
                <a:highlight>
                  <a:srgbClr val="FFFFFF"/>
                </a:highlight>
                <a:latin typeface="Nunito" pitchFamily="2" charset="0"/>
              </a:rPr>
              <a:t>Similarly, more than one centroid might be initialized into the same cluster resulting in poor clustering.</a:t>
            </a:r>
            <a:br>
              <a:rPr lang="en-US" sz="2800" b="0" i="0" dirty="0">
                <a:solidFill>
                  <a:srgbClr val="273239"/>
                </a:solidFill>
                <a:effectLst/>
                <a:highlight>
                  <a:srgbClr val="FFFFFF"/>
                </a:highlight>
                <a:latin typeface="Nunito" pitchFamily="2" charset="0"/>
              </a:rPr>
            </a:br>
            <a:r>
              <a:rPr lang="en-US" sz="2800" b="0" i="0" dirty="0">
                <a:solidFill>
                  <a:srgbClr val="273239"/>
                </a:solidFill>
                <a:effectLst/>
                <a:highlight>
                  <a:srgbClr val="FFFFFF"/>
                </a:highlight>
                <a:latin typeface="Nunito" pitchFamily="2" charset="0"/>
              </a:rPr>
              <a:t>To overcome the above-mentioned drawback we use K-means++. </a:t>
            </a:r>
            <a:r>
              <a:rPr lang="en-US" sz="6000" b="0" i="0" dirty="0">
                <a:solidFill>
                  <a:srgbClr val="273239"/>
                </a:solidFill>
                <a:effectLst/>
                <a:highlight>
                  <a:srgbClr val="FFFFFF"/>
                </a:highlight>
                <a:latin typeface="Nunito" pitchFamily="2" charset="0"/>
              </a:rPr>
              <a:t> </a:t>
            </a:r>
            <a:endParaRPr lang="en-IN" sz="2800" dirty="0"/>
          </a:p>
        </p:txBody>
      </p:sp>
    </p:spTree>
    <p:extLst>
      <p:ext uri="{BB962C8B-B14F-4D97-AF65-F5344CB8AC3E}">
        <p14:creationId xmlns:p14="http://schemas.microsoft.com/office/powerpoint/2010/main" val="39968259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CABB-F6D5-D25E-601D-ACB6A2F0DEC2}"/>
              </a:ext>
            </a:extLst>
          </p:cNvPr>
          <p:cNvSpPr>
            <a:spLocks noGrp="1"/>
          </p:cNvSpPr>
          <p:nvPr>
            <p:ph type="ctrTitle"/>
          </p:nvPr>
        </p:nvSpPr>
        <p:spPr>
          <a:xfrm>
            <a:off x="167148" y="139137"/>
            <a:ext cx="11769213" cy="667108"/>
          </a:xfrm>
        </p:spPr>
        <p:txBody>
          <a:bodyPr>
            <a:normAutofit fontScale="90000"/>
          </a:bodyPr>
          <a:lstStyle/>
          <a:p>
            <a:pPr algn="l"/>
            <a:r>
              <a:rPr lang="en-US" b="1" dirty="0">
                <a:solidFill>
                  <a:srgbClr val="FF0000"/>
                </a:solidFill>
                <a:latin typeface="+mn-lt"/>
              </a:rPr>
              <a:t>K Means++</a:t>
            </a:r>
            <a:endParaRPr lang="en-IN" b="1" dirty="0">
              <a:solidFill>
                <a:srgbClr val="FF0000"/>
              </a:solidFill>
              <a:latin typeface="+mn-lt"/>
            </a:endParaRPr>
          </a:p>
        </p:txBody>
      </p:sp>
      <p:sp>
        <p:nvSpPr>
          <p:cNvPr id="3" name="Subtitle 2">
            <a:extLst>
              <a:ext uri="{FF2B5EF4-FFF2-40B4-BE49-F238E27FC236}">
                <a16:creationId xmlns:a16="http://schemas.microsoft.com/office/drawing/2014/main" id="{672CB0B4-2B26-7234-DCAE-BFF1B4EE6824}"/>
              </a:ext>
            </a:extLst>
          </p:cNvPr>
          <p:cNvSpPr>
            <a:spLocks noGrp="1"/>
          </p:cNvSpPr>
          <p:nvPr>
            <p:ph type="subTitle" idx="1"/>
          </p:nvPr>
        </p:nvSpPr>
        <p:spPr>
          <a:xfrm>
            <a:off x="167148" y="884903"/>
            <a:ext cx="11769212" cy="5833960"/>
          </a:xfrm>
        </p:spPr>
        <p:txBody>
          <a:bodyPr/>
          <a:lstStyle/>
          <a:p>
            <a:pPr algn="l"/>
            <a:r>
              <a:rPr lang="en-US" b="0" i="0" dirty="0">
                <a:solidFill>
                  <a:srgbClr val="273239"/>
                </a:solidFill>
                <a:effectLst/>
                <a:highlight>
                  <a:srgbClr val="FFFFFF"/>
                </a:highlight>
                <a:latin typeface="Nunito" pitchFamily="2" charset="0"/>
              </a:rPr>
              <a:t>This algorithm ensures a smarter initialization of the centroids and improves the quality of the clustering. </a:t>
            </a:r>
          </a:p>
          <a:p>
            <a:pPr algn="l"/>
            <a:endParaRPr lang="en-US" dirty="0">
              <a:solidFill>
                <a:srgbClr val="273239"/>
              </a:solidFill>
              <a:highlight>
                <a:srgbClr val="FFFFFF"/>
              </a:highlight>
              <a:latin typeface="Nunito" pitchFamily="2" charset="0"/>
            </a:endParaRPr>
          </a:p>
          <a:p>
            <a:pPr algn="l"/>
            <a:r>
              <a:rPr lang="en-US" b="0" i="0" dirty="0">
                <a:solidFill>
                  <a:srgbClr val="273239"/>
                </a:solidFill>
                <a:effectLst/>
                <a:highlight>
                  <a:srgbClr val="FFFFFF"/>
                </a:highlight>
                <a:latin typeface="Nunito" pitchFamily="2" charset="0"/>
              </a:rPr>
              <a:t>Apart from initialization, the rest of the algorithm is the same as the standard K-means algorithm. </a:t>
            </a:r>
          </a:p>
          <a:p>
            <a:pPr algn="l"/>
            <a:endParaRPr lang="en-US" dirty="0">
              <a:solidFill>
                <a:srgbClr val="273239"/>
              </a:solidFill>
              <a:highlight>
                <a:srgbClr val="FFFFFF"/>
              </a:highlight>
              <a:latin typeface="Nunito" pitchFamily="2" charset="0"/>
            </a:endParaRPr>
          </a:p>
          <a:p>
            <a:pPr algn="l"/>
            <a:r>
              <a:rPr lang="en-US" b="0" i="0" dirty="0">
                <a:solidFill>
                  <a:srgbClr val="273239"/>
                </a:solidFill>
                <a:effectLst/>
                <a:highlight>
                  <a:srgbClr val="FFFFFF"/>
                </a:highlight>
                <a:latin typeface="Nunito" pitchFamily="2" charset="0"/>
              </a:rPr>
              <a:t>That is K-means++ is the standard K-means algorithm coupled with a smarter initialization of the centroids.</a:t>
            </a:r>
            <a:endParaRPr lang="en-IN" dirty="0"/>
          </a:p>
        </p:txBody>
      </p:sp>
    </p:spTree>
    <p:extLst>
      <p:ext uri="{BB962C8B-B14F-4D97-AF65-F5344CB8AC3E}">
        <p14:creationId xmlns:p14="http://schemas.microsoft.com/office/powerpoint/2010/main" val="4097819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effectLst>
                  <a:outerShdw blurRad="38100" dist="38100" dir="2700000" algn="tl">
                    <a:srgbClr val="000000">
                      <a:alpha val="43137"/>
                    </a:srgbClr>
                  </a:outerShdw>
                </a:effectLst>
                <a:latin typeface="+mn-lt"/>
              </a:rPr>
              <a:t>Kmeans</a:t>
            </a:r>
            <a:r>
              <a:rPr lang="en-US" b="1" dirty="0">
                <a:solidFill>
                  <a:srgbClr val="FF0000"/>
                </a:solidFill>
                <a:effectLst>
                  <a:outerShdw blurRad="38100" dist="38100" dir="2700000" algn="tl">
                    <a:srgbClr val="000000">
                      <a:alpha val="43137"/>
                    </a:srgbClr>
                  </a:outerShdw>
                </a:effectLst>
                <a:latin typeface="+mn-lt"/>
              </a:rPr>
              <a:t>++</a:t>
            </a:r>
            <a:endParaRPr lang="en-IN" b="1" dirty="0">
              <a:solidFill>
                <a:srgbClr val="FF0000"/>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p:txBody>
          <a:bodyPr>
            <a:normAutofit/>
          </a:bodyPr>
          <a:lstStyle/>
          <a:p>
            <a:pPr algn="just"/>
            <a:r>
              <a:rPr lang="en-IN" dirty="0" err="1"/>
              <a:t>KMeans</a:t>
            </a:r>
            <a:r>
              <a:rPr lang="en-IN" dirty="0"/>
              <a:t>++ is an improved initialization technique for the </a:t>
            </a:r>
            <a:r>
              <a:rPr lang="en-IN" dirty="0" err="1"/>
              <a:t>KMeans</a:t>
            </a:r>
            <a:r>
              <a:rPr lang="en-IN" dirty="0"/>
              <a:t> clustering algorithm. </a:t>
            </a:r>
          </a:p>
          <a:p>
            <a:pPr algn="just"/>
            <a:r>
              <a:rPr lang="en-IN" dirty="0"/>
              <a:t>The primary goal of </a:t>
            </a:r>
            <a:r>
              <a:rPr lang="en-IN" dirty="0" err="1"/>
              <a:t>KMeans</a:t>
            </a:r>
            <a:r>
              <a:rPr lang="en-IN" dirty="0"/>
              <a:t>++ is to provide a better initial set of cluster centroids, which in turn leads to faster convergence and higher-quality clustering results compared to the standard random initialization used in traditional </a:t>
            </a:r>
            <a:r>
              <a:rPr lang="en-IN" dirty="0" err="1"/>
              <a:t>KMeans</a:t>
            </a:r>
            <a:r>
              <a:rPr lang="en-IN" dirty="0"/>
              <a:t>.</a:t>
            </a:r>
          </a:p>
        </p:txBody>
      </p:sp>
      <p:sp>
        <p:nvSpPr>
          <p:cNvPr id="5" name="Rectangle: Rounded Corners 4">
            <a:extLst>
              <a:ext uri="{FF2B5EF4-FFF2-40B4-BE49-F238E27FC236}">
                <a16:creationId xmlns:a16="http://schemas.microsoft.com/office/drawing/2014/main" id="{F0314097-C1EC-4016-ACF0-8A60A923DFC0}"/>
              </a:ext>
            </a:extLst>
          </p:cNvPr>
          <p:cNvSpPr/>
          <p:nvPr/>
        </p:nvSpPr>
        <p:spPr>
          <a:xfrm>
            <a:off x="7032104" y="5013176"/>
            <a:ext cx="2808312" cy="144016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IN" dirty="0">
                <a:solidFill>
                  <a:srgbClr val="FF0000"/>
                </a:solidFill>
              </a:rPr>
              <a:t>(Problem with </a:t>
            </a:r>
            <a:r>
              <a:rPr lang="en-IN" dirty="0" err="1">
                <a:solidFill>
                  <a:srgbClr val="FF0000"/>
                </a:solidFill>
              </a:rPr>
              <a:t>kmeans</a:t>
            </a:r>
            <a:r>
              <a:rPr lang="en-IN" dirty="0">
                <a:solidFill>
                  <a:srgbClr val="FF0000"/>
                </a:solidFill>
              </a:rPr>
              <a:t>)</a:t>
            </a:r>
          </a:p>
          <a:p>
            <a:r>
              <a:rPr lang="en-IN" dirty="0">
                <a:solidFill>
                  <a:schemeClr val="tx1"/>
                </a:solidFill>
              </a:rPr>
              <a:t>Different initialization will result in different clusters.</a:t>
            </a:r>
          </a:p>
        </p:txBody>
      </p:sp>
    </p:spTree>
    <p:extLst>
      <p:ext uri="{BB962C8B-B14F-4D97-AF65-F5344CB8AC3E}">
        <p14:creationId xmlns:p14="http://schemas.microsoft.com/office/powerpoint/2010/main" val="37862818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5|33.4|15.3|20|15.5|16.2|8.8"/>
</p:tagLst>
</file>

<file path=ppt/tags/tag2.xml><?xml version="1.0" encoding="utf-8"?>
<p:tagLst xmlns:a="http://schemas.openxmlformats.org/drawingml/2006/main" xmlns:r="http://schemas.openxmlformats.org/officeDocument/2006/relationships" xmlns:p="http://schemas.openxmlformats.org/presentationml/2006/main">
  <p:tag name="TIMING" val="|10.1|8|14.1|44.4|8.1|15.7|147.6|55.5"/>
</p:tagLst>
</file>

<file path=ppt/tags/tag3.xml><?xml version="1.0" encoding="utf-8"?>
<p:tagLst xmlns:a="http://schemas.openxmlformats.org/drawingml/2006/main" xmlns:r="http://schemas.openxmlformats.org/officeDocument/2006/relationships" xmlns:p="http://schemas.openxmlformats.org/presentationml/2006/main">
  <p:tag name="TIMING" val="|9.3|18.1|31.5|13.2|40.3|1.6|16|1.1|3.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1555</TotalTime>
  <Words>8069</Words>
  <Application>Microsoft Office PowerPoint</Application>
  <PresentationFormat>Widescreen</PresentationFormat>
  <Paragraphs>640</Paragraphs>
  <Slides>130</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130</vt:i4>
      </vt:variant>
    </vt:vector>
  </HeadingPairs>
  <TitlesOfParts>
    <vt:vector size="150" baseType="lpstr">
      <vt:lpstr>Abadi Extra Light</vt:lpstr>
      <vt:lpstr>-apple-system</vt:lpstr>
      <vt:lpstr>Arial</vt:lpstr>
      <vt:lpstr>Calibri</vt:lpstr>
      <vt:lpstr>Calibri Light</vt:lpstr>
      <vt:lpstr>Cambria Math</vt:lpstr>
      <vt:lpstr>Consolas</vt:lpstr>
      <vt:lpstr>Courier New</vt:lpstr>
      <vt:lpstr>erdana</vt:lpstr>
      <vt:lpstr>Inter</vt:lpstr>
      <vt:lpstr>inter-bold</vt:lpstr>
      <vt:lpstr>inter-regular</vt:lpstr>
      <vt:lpstr>Nunito</vt:lpstr>
      <vt:lpstr>Roboto</vt:lpstr>
      <vt:lpstr>Segoe UI</vt:lpstr>
      <vt:lpstr>times new roman</vt:lpstr>
      <vt:lpstr>times new roman</vt:lpstr>
      <vt:lpstr>Verdana</vt:lpstr>
      <vt:lpstr>Wingdings</vt:lpstr>
      <vt:lpstr>Office Theme</vt:lpstr>
      <vt:lpstr>Machine Learning Clustering Algorithms-I  [UNIT-I]</vt:lpstr>
      <vt:lpstr>PowerPoint Presentation</vt:lpstr>
      <vt:lpstr>PowerPoint Presentation</vt:lpstr>
      <vt:lpstr>  Machine Learning </vt:lpstr>
      <vt:lpstr> How does Machine Learning work </vt:lpstr>
      <vt:lpstr> Classification of Machine Learning </vt:lpstr>
      <vt:lpstr>PowerPoint Presentation</vt:lpstr>
      <vt:lpstr>Classification</vt:lpstr>
      <vt:lpstr> Types of Classification </vt:lpstr>
      <vt:lpstr>PowerPoint Presentation</vt:lpstr>
      <vt:lpstr> Regression </vt:lpstr>
      <vt:lpstr>PowerPoint Presentation</vt:lpstr>
      <vt:lpstr> 2) Unsupervised Learning </vt:lpstr>
      <vt:lpstr>PowerPoint Presentation</vt:lpstr>
      <vt:lpstr>    Clustering </vt:lpstr>
      <vt:lpstr>PowerPoint Presentation</vt:lpstr>
      <vt:lpstr>PowerPoint Presentation</vt:lpstr>
      <vt:lpstr>  Clustering Algorithms </vt:lpstr>
      <vt:lpstr>PowerPoint Presentation</vt:lpstr>
      <vt:lpstr>  Applications of Clustering </vt:lpstr>
      <vt:lpstr>   Association </vt:lpstr>
      <vt:lpstr>PowerPoint Presentation</vt:lpstr>
      <vt:lpstr>PowerPoint Presentation</vt:lpstr>
      <vt:lpstr> Applications of Association Rule Learning </vt:lpstr>
      <vt:lpstr>   3) Reinforcement Learning </vt:lpstr>
      <vt:lpstr>  Unsupervised Learning</vt:lpstr>
      <vt:lpstr>PowerPoint Presentation</vt:lpstr>
      <vt:lpstr> Why use Unsupervised Learning? </vt:lpstr>
      <vt:lpstr> Working of Unsupervised Learning </vt:lpstr>
      <vt:lpstr>PowerPoint Presentation</vt:lpstr>
      <vt:lpstr> Types of Unsupervised Learning Algorithm: </vt:lpstr>
      <vt:lpstr>PowerPoint Presentation</vt:lpstr>
      <vt:lpstr>  Unsupervised Learning algorithms: </vt:lpstr>
      <vt:lpstr>  Advantages of Unsupervised Learning </vt:lpstr>
      <vt:lpstr>  Disadvantages of Unsupervised Learning </vt:lpstr>
      <vt:lpstr>PowerPoint Presentation</vt:lpstr>
      <vt:lpstr> Clustering Techniques</vt:lpstr>
      <vt:lpstr> Clustering: Some Examples</vt:lpstr>
      <vt:lpstr> Types of Clustering</vt:lpstr>
      <vt:lpstr>PowerPoint Presentation</vt:lpstr>
      <vt:lpstr>PowerPoint Presentation</vt:lpstr>
      <vt:lpstr>PowerPoint Presentation</vt:lpstr>
      <vt:lpstr>PowerPoint Presentation</vt:lpstr>
      <vt:lpstr>PowerPoint Presentation</vt:lpstr>
      <vt:lpstr> How to choose the value of K? </vt:lpstr>
      <vt:lpstr> Implementing K-means Clustering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K-means: An Illustration</vt:lpstr>
      <vt:lpstr>Initializing K-means.</vt:lpstr>
      <vt:lpstr>General process for initializing K-means</vt:lpstr>
      <vt:lpstr>Cont. </vt:lpstr>
      <vt:lpstr>What have we learned so far…</vt:lpstr>
      <vt:lpstr>PowerPoint Presentation</vt:lpstr>
      <vt:lpstr>PowerPoint Presentation</vt:lpstr>
      <vt:lpstr>PowerPoint Presentation</vt:lpstr>
      <vt:lpstr>PowerPoint Presentation</vt:lpstr>
      <vt:lpstr>PowerPoint Presentation</vt:lpstr>
      <vt:lpstr>                 Uses of Clustering </vt:lpstr>
      <vt:lpstr>PowerPoint Presentation</vt:lpstr>
      <vt:lpstr>PowerPoint Presentation</vt:lpstr>
      <vt:lpstr>Hard vs Soft Clustering</vt:lpstr>
      <vt:lpstr>Hard Clustering</vt:lpstr>
      <vt:lpstr>PowerPoint Presentation</vt:lpstr>
      <vt:lpstr>Soft Clustering</vt:lpstr>
      <vt:lpstr>PowerPoint Presentation</vt:lpstr>
      <vt:lpstr>How to Find the Optimal Number of Clusters</vt:lpstr>
      <vt:lpstr>Cont.</vt:lpstr>
      <vt:lpstr>           Elbow Method </vt:lpstr>
      <vt:lpstr>      Implementation of the Elbow Method Usking Sklearn in Python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Elbow Method: Step by Step</vt:lpstr>
      <vt:lpstr>Cont.</vt:lpstr>
      <vt:lpstr>Identifying the Elbow Point</vt:lpstr>
      <vt:lpstr>Limitations of the Elbow Method</vt:lpstr>
      <vt:lpstr>Weaknesses of K-Mean Clustering  </vt:lpstr>
      <vt:lpstr>Applications of K-Mean Clustering</vt:lpstr>
      <vt:lpstr>CONCLUSION</vt:lpstr>
      <vt:lpstr>Drawback of standard K-means algorithm:    One disadvantage of the K-means algorithm is that it is sensitive to the initialization of the centroids or the mean points.   So, if a centroid is initialized to be a “far-off” point, it might just end up with no points associated with it, and at the same time, more than one cluster might end up linked with a single centroid.   Similarly, more than one centroid might be initialized into the same cluster resulting in poor clustering. To overcome the above-mentioned drawback we use K-means++.  </vt:lpstr>
      <vt:lpstr>K Means++</vt:lpstr>
      <vt:lpstr>Kmeans++</vt:lpstr>
      <vt:lpstr>Kmeans++ Algorithm</vt:lpstr>
      <vt:lpstr>Kmeans++ Numerical</vt:lpstr>
      <vt:lpstr>PowerPoint Presentation</vt:lpstr>
      <vt:lpstr>Step 1</vt:lpstr>
      <vt:lpstr>Step 2</vt:lpstr>
      <vt:lpstr>Step 3</vt:lpstr>
      <vt:lpstr>Step 4</vt:lpstr>
      <vt:lpstr>KMedians</vt:lpstr>
      <vt:lpstr>Kmedians Algorithm</vt:lpstr>
      <vt:lpstr>Advantages of KMedians</vt:lpstr>
      <vt:lpstr>Kmedians Numerical</vt:lpstr>
      <vt:lpstr>Step 1</vt:lpstr>
      <vt:lpstr>Step 2</vt:lpstr>
      <vt:lpstr>Step 3</vt:lpstr>
      <vt:lpstr>K-Medoid</vt:lpstr>
      <vt:lpstr>K-Medoid</vt:lpstr>
      <vt:lpstr>PowerPoint Presentation</vt:lpstr>
      <vt:lpstr>PowerPoint Presentation</vt:lpstr>
      <vt:lpstr>K-Medoids Numerical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anandkumar10007@outlook.com</dc:creator>
  <cp:lastModifiedBy>anandkumar10007@outlook.com</cp:lastModifiedBy>
  <cp:revision>34</cp:revision>
  <dcterms:created xsi:type="dcterms:W3CDTF">2024-08-05T05:13:18Z</dcterms:created>
  <dcterms:modified xsi:type="dcterms:W3CDTF">2024-08-22T06:29:16Z</dcterms:modified>
</cp:coreProperties>
</file>